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2" r:id="rId1"/>
    <p:sldMasterId id="2147484478" r:id="rId2"/>
  </p:sldMasterIdLst>
  <p:notesMasterIdLst>
    <p:notesMasterId r:id="rId14"/>
  </p:notesMasterIdLst>
  <p:handoutMasterIdLst>
    <p:handoutMasterId r:id="rId15"/>
  </p:handoutMasterIdLst>
  <p:sldIdLst>
    <p:sldId id="1147" r:id="rId3"/>
    <p:sldId id="1333" r:id="rId4"/>
    <p:sldId id="1334" r:id="rId5"/>
    <p:sldId id="1335" r:id="rId6"/>
    <p:sldId id="1341" r:id="rId7"/>
    <p:sldId id="1332" r:id="rId8"/>
    <p:sldId id="1337" r:id="rId9"/>
    <p:sldId id="1338" r:id="rId10"/>
    <p:sldId id="1339" r:id="rId11"/>
    <p:sldId id="1340" r:id="rId12"/>
    <p:sldId id="1278" r:id="rId13"/>
  </p:sldIdLst>
  <p:sldSz cx="12192000" cy="6858000"/>
  <p:notesSz cx="6797675" cy="9926638"/>
  <p:defaultTextStyle>
    <a:defPPr>
      <a:defRPr lang="pt-BR"/>
    </a:defPPr>
    <a:lvl1pPr marL="0" algn="l" defTabSz="904256" rtl="0" eaLnBrk="1" latinLnBrk="0" hangingPunct="1">
      <a:defRPr sz="1900" kern="1200">
        <a:solidFill>
          <a:schemeClr val="tx1"/>
        </a:solidFill>
        <a:latin typeface="+mn-lt"/>
        <a:ea typeface="+mn-ea"/>
        <a:cs typeface="+mn-cs"/>
      </a:defRPr>
    </a:lvl1pPr>
    <a:lvl2pPr marL="451843" algn="l" defTabSz="904256" rtl="0" eaLnBrk="1" latinLnBrk="0" hangingPunct="1">
      <a:defRPr sz="1900" kern="1200">
        <a:solidFill>
          <a:schemeClr val="tx1"/>
        </a:solidFill>
        <a:latin typeface="+mn-lt"/>
        <a:ea typeface="+mn-ea"/>
        <a:cs typeface="+mn-cs"/>
      </a:defRPr>
    </a:lvl2pPr>
    <a:lvl3pPr marL="904256" algn="l" defTabSz="904256" rtl="0" eaLnBrk="1" latinLnBrk="0" hangingPunct="1">
      <a:defRPr sz="1900" kern="1200">
        <a:solidFill>
          <a:schemeClr val="tx1"/>
        </a:solidFill>
        <a:latin typeface="+mn-lt"/>
        <a:ea typeface="+mn-ea"/>
        <a:cs typeface="+mn-cs"/>
      </a:defRPr>
    </a:lvl3pPr>
    <a:lvl4pPr marL="1356385" algn="l" defTabSz="904256" rtl="0" eaLnBrk="1" latinLnBrk="0" hangingPunct="1">
      <a:defRPr sz="1900" kern="1200">
        <a:solidFill>
          <a:schemeClr val="tx1"/>
        </a:solidFill>
        <a:latin typeface="+mn-lt"/>
        <a:ea typeface="+mn-ea"/>
        <a:cs typeface="+mn-cs"/>
      </a:defRPr>
    </a:lvl4pPr>
    <a:lvl5pPr marL="1808513" algn="l" defTabSz="904256" rtl="0" eaLnBrk="1" latinLnBrk="0" hangingPunct="1">
      <a:defRPr sz="1900" kern="1200">
        <a:solidFill>
          <a:schemeClr val="tx1"/>
        </a:solidFill>
        <a:latin typeface="+mn-lt"/>
        <a:ea typeface="+mn-ea"/>
        <a:cs typeface="+mn-cs"/>
      </a:defRPr>
    </a:lvl5pPr>
    <a:lvl6pPr marL="2260930" algn="l" defTabSz="904256" rtl="0" eaLnBrk="1" latinLnBrk="0" hangingPunct="1">
      <a:defRPr sz="1900" kern="1200">
        <a:solidFill>
          <a:schemeClr val="tx1"/>
        </a:solidFill>
        <a:latin typeface="+mn-lt"/>
        <a:ea typeface="+mn-ea"/>
        <a:cs typeface="+mn-cs"/>
      </a:defRPr>
    </a:lvl6pPr>
    <a:lvl7pPr marL="2712771" algn="l" defTabSz="904256" rtl="0" eaLnBrk="1" latinLnBrk="0" hangingPunct="1">
      <a:defRPr sz="1900" kern="1200">
        <a:solidFill>
          <a:schemeClr val="tx1"/>
        </a:solidFill>
        <a:latin typeface="+mn-lt"/>
        <a:ea typeface="+mn-ea"/>
        <a:cs typeface="+mn-cs"/>
      </a:defRPr>
    </a:lvl7pPr>
    <a:lvl8pPr marL="3164644" algn="l" defTabSz="904256" rtl="0" eaLnBrk="1" latinLnBrk="0" hangingPunct="1">
      <a:defRPr sz="1900" kern="1200">
        <a:solidFill>
          <a:schemeClr val="tx1"/>
        </a:solidFill>
        <a:latin typeface="+mn-lt"/>
        <a:ea typeface="+mn-ea"/>
        <a:cs typeface="+mn-cs"/>
      </a:defRPr>
    </a:lvl8pPr>
    <a:lvl9pPr marL="3616910" algn="l" defTabSz="90425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B2" initials="D" lastIdx="2" clrIdx="0">
    <p:extLst/>
  </p:cmAuthor>
  <p:cmAuthor id="2" name="Ricardo Silveira Ribeiro" initials="RS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79B"/>
    <a:srgbClr val="FCFCD8"/>
    <a:srgbClr val="336F46"/>
    <a:srgbClr val="153943"/>
    <a:srgbClr val="6E5D3A"/>
    <a:srgbClr val="FF99CC"/>
    <a:srgbClr val="13202F"/>
    <a:srgbClr val="1B232B"/>
    <a:srgbClr val="1B212B"/>
    <a:srgbClr val="202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941" autoAdjust="0"/>
    <p:restoredTop sz="94971" autoAdjust="0"/>
  </p:normalViewPr>
  <p:slideViewPr>
    <p:cSldViewPr snapToGrid="0">
      <p:cViewPr>
        <p:scale>
          <a:sx n="90" d="100"/>
          <a:sy n="90" d="100"/>
        </p:scale>
        <p:origin x="-1146" y="-558"/>
      </p:cViewPr>
      <p:guideLst>
        <p:guide orient="horz" pos="2160"/>
        <p:guide pos="3840"/>
      </p:guideLst>
    </p:cSldViewPr>
  </p:slideViewPr>
  <p:notesTextViewPr>
    <p:cViewPr>
      <p:scale>
        <a:sx n="1" d="1"/>
        <a:sy n="1" d="1"/>
      </p:scale>
      <p:origin x="0" y="0"/>
    </p:cViewPr>
  </p:notesTextViewPr>
  <p:sorterViewPr>
    <p:cViewPr>
      <p:scale>
        <a:sx n="50" d="100"/>
        <a:sy n="50" d="100"/>
      </p:scale>
      <p:origin x="0" y="438"/>
    </p:cViewPr>
  </p:sorterViewPr>
  <p:notesViewPr>
    <p:cSldViewPr snapToGrid="0">
      <p:cViewPr varScale="1">
        <p:scale>
          <a:sx n="49" d="100"/>
          <a:sy n="49" d="100"/>
        </p:scale>
        <p:origin x="-297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ucia.galvao\Documents\APO\arquivos%20trabalho\MR_Graficos_AGO15\Graficos%20Matriz%20Responsabilidad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lucia.galvao\Documents\APO\arquivos%20trabalho\MR_Graficos_JAN16\Graficos%20Matriz%20Responsabilidad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lucia.galvao\Documents\APO\arquivos%20trabalho\MR_Graficos_AGO15\Graficos%20Matriz%20Responsabilidad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lucia.galvao\Documents\APO\arquivos%20trabalho\MR_Graficos_JAN16\Graficos%20Matriz%20Responsabilidad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lucia.galvao\Documents\APO\arquivos%20trabalho\MR_Graficos_JAN16\Graficos%20Matriz%20Responsabilidade.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963694526970383E-2"/>
          <c:y val="0.107644922255296"/>
          <c:w val="0.83715224424253765"/>
          <c:h val="0.8434253464208431"/>
        </c:manualLayout>
      </c:layout>
      <c:pie3DChart>
        <c:varyColors val="1"/>
        <c:ser>
          <c:idx val="0"/>
          <c:order val="0"/>
          <c:tx>
            <c:strRef>
              <c:f>Projetos!$F$27</c:f>
              <c:strCache>
                <c:ptCount val="1"/>
                <c:pt idx="0">
                  <c:v>ago/15</c:v>
                </c:pt>
              </c:strCache>
            </c:strRef>
          </c:tx>
          <c:explosion val="30"/>
          <c:dPt>
            <c:idx val="0"/>
            <c:bubble3D val="0"/>
            <c:spPr>
              <a:solidFill>
                <a:srgbClr val="90AFD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6"/>
            <c:spPr>
              <a:solidFill>
                <a:srgbClr val="3072C2"/>
              </a:solidFill>
              <a:ln>
                <a:solidFill>
                  <a:schemeClr val="tx2">
                    <a:lumMod val="60000"/>
                    <a:lumOff val="4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2">
                    <a:lumMod val="60000"/>
                    <a:lumOff val="40000"/>
                  </a:schemeClr>
                </a:contourClr>
              </a:sp3d>
            </c:spPr>
          </c:dPt>
          <c:dLbls>
            <c:dLbl>
              <c:idx val="0"/>
              <c:layout>
                <c:manualLayout>
                  <c:x val="-3.9045781771263804E-2"/>
                  <c:y val="0.11809800776173626"/>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rgbClr val="FFFF66"/>
                        </a:solidFill>
                        <a:latin typeface="+mn-lt"/>
                        <a:ea typeface="+mn-ea"/>
                        <a:cs typeface="+mn-cs"/>
                      </a:defRPr>
                    </a:pPr>
                    <a:r>
                      <a:rPr lang="en-US" sz="2400"/>
                      <a:t>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047376708549979"/>
                  <c:y val="-0.30903038327324711"/>
                </c:manualLayout>
              </c:layout>
              <c:tx>
                <c:rich>
                  <a:bodyPr/>
                  <a:lstStyle/>
                  <a:p>
                    <a:r>
                      <a:rPr lang="en-US" sz="2800" dirty="0">
                        <a:solidFill>
                          <a:srgbClr val="FFFF00"/>
                        </a:solidFill>
                      </a:rPr>
                      <a:t>96%</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66"/>
                    </a:solidFill>
                    <a:latin typeface="+mn-lt"/>
                    <a:ea typeface="+mn-ea"/>
                    <a:cs typeface="+mn-cs"/>
                  </a:defRPr>
                </a:pPr>
                <a:endParaRPr lang="pt-B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Projetos!$B$29:$B$30</c:f>
              <c:strCache>
                <c:ptCount val="2"/>
                <c:pt idx="0">
                  <c:v>Maturidade 1 e 2</c:v>
                </c:pt>
                <c:pt idx="1">
                  <c:v>Maturidade 3, 4 e 5</c:v>
                </c:pt>
              </c:strCache>
            </c:strRef>
          </c:cat>
          <c:val>
            <c:numRef>
              <c:f>Projetos!$F$29:$F$30</c:f>
              <c:numCache>
                <c:formatCode>General</c:formatCode>
                <c:ptCount val="2"/>
                <c:pt idx="0">
                  <c:v>2</c:v>
                </c:pt>
                <c:pt idx="1">
                  <c:v>44</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963694526970383E-2"/>
          <c:y val="0.107644922255296"/>
          <c:w val="0.83715224424253765"/>
          <c:h val="0.8434253464208431"/>
        </c:manualLayout>
      </c:layout>
      <c:pie3DChart>
        <c:varyColors val="1"/>
        <c:ser>
          <c:idx val="0"/>
          <c:order val="0"/>
          <c:tx>
            <c:strRef>
              <c:f>Projetos!$G$27</c:f>
              <c:strCache>
                <c:ptCount val="1"/>
                <c:pt idx="0">
                  <c:v>jan/16</c:v>
                </c:pt>
              </c:strCache>
            </c:strRef>
          </c:tx>
          <c:explosion val="30"/>
          <c:dPt>
            <c:idx val="0"/>
            <c:bubble3D val="0"/>
            <c:spPr>
              <a:solidFill>
                <a:srgbClr val="90AFD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6"/>
            <c:spPr>
              <a:solidFill>
                <a:srgbClr val="3072C2"/>
              </a:solidFill>
              <a:ln>
                <a:solidFill>
                  <a:schemeClr val="tx2">
                    <a:lumMod val="60000"/>
                    <a:lumOff val="4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2">
                    <a:lumMod val="60000"/>
                    <a:lumOff val="40000"/>
                  </a:schemeClr>
                </a:contourClr>
              </a:sp3d>
            </c:spPr>
          </c:dPt>
          <c:dLbls>
            <c:dLbl>
              <c:idx val="0"/>
              <c:delete val="1"/>
              <c:extLst>
                <c:ext xmlns:c15="http://schemas.microsoft.com/office/drawing/2012/chart" uri="{CE6537A1-D6FC-4f65-9D91-7224C49458BB}"/>
              </c:extLst>
            </c:dLbl>
            <c:dLbl>
              <c:idx val="1"/>
              <c:layout>
                <c:manualLayout>
                  <c:x val="-2.0099632131490913E-3"/>
                  <c:y val="-0.38056106221693287"/>
                </c:manualLayout>
              </c:layout>
              <c:tx>
                <c:rich>
                  <a:bodyPr/>
                  <a:lstStyle/>
                  <a:p>
                    <a:r>
                      <a:rPr lang="en-US" sz="2800" dirty="0">
                        <a:solidFill>
                          <a:srgbClr val="FFFF00"/>
                        </a:solidFill>
                      </a:rPr>
                      <a:t>100%</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66"/>
                    </a:solidFill>
                    <a:latin typeface="+mn-lt"/>
                    <a:ea typeface="+mn-ea"/>
                    <a:cs typeface="+mn-cs"/>
                  </a:defRPr>
                </a:pPr>
                <a:endParaRPr lang="pt-B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Projetos!$B$29:$B$30</c:f>
              <c:strCache>
                <c:ptCount val="2"/>
                <c:pt idx="0">
                  <c:v>Maturidade 1 e 2</c:v>
                </c:pt>
                <c:pt idx="1">
                  <c:v>Maturidade 3, 4 e 5</c:v>
                </c:pt>
              </c:strCache>
            </c:strRef>
          </c:cat>
          <c:val>
            <c:numRef>
              <c:f>Projetos!$G$29:$G$30</c:f>
              <c:numCache>
                <c:formatCode>General</c:formatCode>
                <c:ptCount val="2"/>
                <c:pt idx="0">
                  <c:v>0</c:v>
                </c:pt>
                <c:pt idx="1">
                  <c:v>48</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331824271491674E-2"/>
          <c:y val="0.14710182534001431"/>
          <c:w val="0.8467841045486012"/>
          <c:h val="0.85289817465998563"/>
        </c:manualLayout>
      </c:layout>
      <c:pie3DChart>
        <c:varyColors val="1"/>
        <c:ser>
          <c:idx val="0"/>
          <c:order val="0"/>
          <c:tx>
            <c:strRef>
              <c:f>Recursos!$F$27</c:f>
              <c:strCache>
                <c:ptCount val="1"/>
                <c:pt idx="0">
                  <c:v>ago/15</c:v>
                </c:pt>
              </c:strCache>
            </c:strRef>
          </c:tx>
          <c:dPt>
            <c:idx val="0"/>
            <c:bubble3D val="0"/>
            <c:explosion val="22"/>
            <c:spPr>
              <a:solidFill>
                <a:srgbClr val="2E75B6"/>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dPt>
          <c:dPt>
            <c:idx val="1"/>
            <c:bubble3D val="0"/>
            <c:explosion val="2"/>
            <c:spPr>
              <a:solidFill>
                <a:srgbClr val="54823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6192283364958887"/>
                  <c:y val="6.7845979479837754E-2"/>
                </c:manualLayout>
              </c:layout>
              <c:tx>
                <c:rich>
                  <a:bodyPr rot="0" spcFirstLastPara="1" vertOverflow="ellipsis" vert="horz" wrap="square" lIns="38100" tIns="19050" rIns="38100" bIns="19050" anchor="ctr" anchorCtr="0">
                    <a:spAutoFit/>
                  </a:bodyPr>
                  <a:lstStyle/>
                  <a:p>
                    <a:pPr algn="ctr" rtl="0">
                      <a:defRPr lang="en-US" sz="2800" b="1" i="0" u="none" strike="noStrike" kern="1200" spc="0" baseline="0">
                        <a:solidFill>
                          <a:srgbClr val="FFFF00"/>
                        </a:solidFill>
                        <a:latin typeface="+mn-lt"/>
                        <a:ea typeface="+mn-ea"/>
                        <a:cs typeface="+mn-cs"/>
                      </a:defRPr>
                    </a:pPr>
                    <a:r>
                      <a:rPr lang="en-US" sz="2800" b="1" i="0" u="none" strike="noStrike" kern="1200" spc="0" baseline="0" dirty="0" smtClean="0">
                        <a:solidFill>
                          <a:srgbClr val="FFFF00"/>
                        </a:solidFill>
                        <a:latin typeface="+mn-lt"/>
                        <a:ea typeface="+mn-ea"/>
                        <a:cs typeface="+mn-cs"/>
                      </a:rPr>
                      <a:t>36%</a:t>
                    </a:r>
                    <a:endParaRPr lang="en-US" sz="2400" b="1" i="0" u="none" strike="noStrike" kern="1200" spc="0" baseline="0" dirty="0">
                      <a:solidFill>
                        <a:srgbClr val="FFFF00"/>
                      </a:solidFill>
                      <a:latin typeface="+mn-lt"/>
                      <a:ea typeface="+mn-ea"/>
                      <a:cs typeface="+mn-cs"/>
                    </a:endParaRPr>
                  </a:p>
                </c:rich>
              </c:tx>
              <c:numFmt formatCode="0.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33396584440227706"/>
                  <c:y val="-0.11643999045573848"/>
                </c:manualLayout>
              </c:layout>
              <c:tx>
                <c:rich>
                  <a:bodyPr rot="0" spcFirstLastPara="1" vertOverflow="ellipsis" vert="horz" wrap="square" lIns="38100" tIns="19050" rIns="38100" bIns="19050" anchor="ctr" anchorCtr="1">
                    <a:spAutoFit/>
                  </a:bodyPr>
                  <a:lstStyle/>
                  <a:p>
                    <a:pPr>
                      <a:defRPr sz="2800" b="1" i="0" u="none" strike="noStrike" kern="1200" spc="0" baseline="0">
                        <a:solidFill>
                          <a:srgbClr val="FFFF00"/>
                        </a:solidFill>
                        <a:latin typeface="+mn-lt"/>
                        <a:ea typeface="+mn-ea"/>
                        <a:cs typeface="+mn-cs"/>
                      </a:defRPr>
                    </a:pPr>
                    <a:r>
                      <a:rPr lang="en-US" sz="2800" dirty="0" smtClean="0"/>
                      <a:t>64%</a:t>
                    </a:r>
                    <a:endParaRPr lang="en-US" dirty="0"/>
                  </a:p>
                </c:rich>
              </c:tx>
              <c:numFmt formatCode="0.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pPr>
                <a:endParaRPr lang="pt-B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Recursos!$B$29:$B$30</c:f>
              <c:strCache>
                <c:ptCount val="2"/>
                <c:pt idx="0">
                  <c:v>Recursos Públicos</c:v>
                </c:pt>
                <c:pt idx="1">
                  <c:v>Recursos Privados </c:v>
                </c:pt>
              </c:strCache>
            </c:strRef>
          </c:cat>
          <c:val>
            <c:numRef>
              <c:f>Recursos!$F$29:$F$30</c:f>
              <c:numCache>
                <c:formatCode>General</c:formatCode>
                <c:ptCount val="2"/>
                <c:pt idx="0">
                  <c:v>2404</c:v>
                </c:pt>
                <c:pt idx="1">
                  <c:v>4239.5</c:v>
                </c:pt>
              </c:numCache>
            </c:numRef>
          </c:val>
        </c:ser>
        <c:dLbls>
          <c:dLblPos val="outEnd"/>
          <c:showLegendKey val="0"/>
          <c:showVal val="0"/>
          <c:showCatName val="0"/>
          <c:showSerName val="0"/>
          <c:showPercent val="1"/>
          <c:showBubbleSize val="0"/>
          <c:showLeaderLines val="1"/>
        </c:dLbls>
      </c:pie3DChart>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519010418833632E-2"/>
          <c:y val="0.14652260796945837"/>
          <c:w val="0.8375969130054246"/>
          <c:h val="0.84532241708422806"/>
        </c:manualLayout>
      </c:layout>
      <c:pie3DChart>
        <c:varyColors val="1"/>
        <c:ser>
          <c:idx val="0"/>
          <c:order val="0"/>
          <c:tx>
            <c:strRef>
              <c:f>Recursos!$G$27</c:f>
              <c:strCache>
                <c:ptCount val="1"/>
                <c:pt idx="0">
                  <c:v>jan/16</c:v>
                </c:pt>
              </c:strCache>
            </c:strRef>
          </c:tx>
          <c:dPt>
            <c:idx val="0"/>
            <c:bubble3D val="0"/>
            <c:explosion val="22"/>
            <c:spPr>
              <a:solidFill>
                <a:srgbClr val="2E75B6"/>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dPt>
          <c:dPt>
            <c:idx val="1"/>
            <c:bubble3D val="0"/>
            <c:spPr>
              <a:solidFill>
                <a:srgbClr val="54823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9228336495888679"/>
                  <c:y val="9.8149009782868085E-2"/>
                </c:manualLayout>
              </c:layout>
              <c:tx>
                <c:rich>
                  <a:bodyPr rot="0" spcFirstLastPara="1" vertOverflow="ellipsis" vert="horz" wrap="square" lIns="38100" tIns="19050" rIns="38100" bIns="19050" anchor="ctr" anchorCtr="0">
                    <a:spAutoFit/>
                  </a:bodyPr>
                  <a:lstStyle/>
                  <a:p>
                    <a:pPr algn="ctr" rtl="0">
                      <a:defRPr lang="en-US" sz="2800" b="1" i="0" u="none" strike="noStrike" kern="1200" spc="0" baseline="0">
                        <a:solidFill>
                          <a:srgbClr val="FFFF00"/>
                        </a:solidFill>
                        <a:latin typeface="+mn-lt"/>
                        <a:ea typeface="+mn-ea"/>
                        <a:cs typeface="+mn-cs"/>
                      </a:defRPr>
                    </a:pPr>
                    <a:r>
                      <a:rPr lang="en-US" sz="2800" b="1" i="0" u="none" strike="noStrike" kern="1200" spc="0" baseline="0">
                        <a:solidFill>
                          <a:srgbClr val="FFFF00"/>
                        </a:solidFill>
                        <a:latin typeface="+mn-lt"/>
                        <a:ea typeface="+mn-ea"/>
                        <a:cs typeface="+mn-cs"/>
                      </a:rPr>
                      <a:t>40%</a:t>
                    </a:r>
                  </a:p>
                </c:rich>
              </c:tx>
              <c:numFmt formatCode="0.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31372549019607843"/>
                  <c:y val="-0.10507605583392984"/>
                </c:manualLayout>
              </c:layout>
              <c:tx>
                <c:rich>
                  <a:bodyPr rot="0" spcFirstLastPara="1" vertOverflow="ellipsis" vert="horz" wrap="square" lIns="38100" tIns="19050" rIns="38100" bIns="19050" anchor="ctr" anchorCtr="1">
                    <a:spAutoFit/>
                  </a:bodyPr>
                  <a:lstStyle/>
                  <a:p>
                    <a:pPr>
                      <a:defRPr sz="2800" b="1" i="0" u="none" strike="noStrike" kern="1200" spc="0" baseline="0">
                        <a:solidFill>
                          <a:srgbClr val="FFFF00"/>
                        </a:solidFill>
                        <a:latin typeface="+mn-lt"/>
                        <a:ea typeface="+mn-ea"/>
                        <a:cs typeface="+mn-cs"/>
                      </a:defRPr>
                    </a:pPr>
                    <a:r>
                      <a:rPr lang="en-US" sz="2800"/>
                      <a:t>60%</a:t>
                    </a:r>
                  </a:p>
                </c:rich>
              </c:tx>
              <c:numFmt formatCode="0.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Recursos!$B$29:$B$30</c:f>
              <c:strCache>
                <c:ptCount val="2"/>
                <c:pt idx="0">
                  <c:v>Recursos Públicos</c:v>
                </c:pt>
                <c:pt idx="1">
                  <c:v>Recursos Privados </c:v>
                </c:pt>
              </c:strCache>
            </c:strRef>
          </c:cat>
          <c:val>
            <c:numRef>
              <c:f>Recursos!$G$29:$G$30</c:f>
              <c:numCache>
                <c:formatCode>0.0</c:formatCode>
                <c:ptCount val="2"/>
                <c:pt idx="0">
                  <c:v>2838.3</c:v>
                </c:pt>
                <c:pt idx="1">
                  <c:v>4239.5</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06990843012093"/>
          <c:y val="0.17940882416586776"/>
          <c:w val="0.76404606050749679"/>
          <c:h val="0.77166149651616833"/>
        </c:manualLayout>
      </c:layout>
      <c:pie3DChart>
        <c:varyColors val="1"/>
        <c:ser>
          <c:idx val="0"/>
          <c:order val="0"/>
          <c:tx>
            <c:strRef>
              <c:f>Projetos!$L$2</c:f>
              <c:strCache>
                <c:ptCount val="1"/>
                <c:pt idx="0">
                  <c:v>jan/16</c:v>
                </c:pt>
              </c:strCache>
            </c:strRef>
          </c:tx>
          <c:explosion val="19"/>
          <c:dPt>
            <c:idx val="0"/>
            <c:bubble3D val="0"/>
            <c:explosion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3"/>
            <c:spPr>
              <a:solidFill>
                <a:srgbClr val="23AD5B"/>
              </a:solidFill>
              <a:ln>
                <a:solidFill>
                  <a:schemeClr val="tx2">
                    <a:lumMod val="60000"/>
                    <a:lumOff val="4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2">
                    <a:lumMod val="60000"/>
                    <a:lumOff val="40000"/>
                  </a:schemeClr>
                </a:contourClr>
              </a:sp3d>
            </c:spPr>
          </c:dPt>
          <c:dPt>
            <c:idx val="2"/>
            <c:bubble3D val="0"/>
            <c:explosion val="1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1"/>
            <c:spPr>
              <a:solidFill>
                <a:srgbClr val="DDA09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elete val="1"/>
          </c:dLbls>
          <c:val>
            <c:numRef>
              <c:f>Projetos!$L$3:$L$7</c:f>
              <c:numCache>
                <c:formatCode>General</c:formatCode>
                <c:ptCount val="5"/>
                <c:pt idx="0">
                  <c:v>25</c:v>
                </c:pt>
                <c:pt idx="1">
                  <c:v>13</c:v>
                </c:pt>
                <c:pt idx="2">
                  <c:v>3</c:v>
                </c:pt>
                <c:pt idx="3">
                  <c:v>3</c:v>
                </c:pt>
                <c:pt idx="4">
                  <c:v>3</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449931489093805"/>
          <c:y val="0.17940882416586776"/>
          <c:w val="0.79461670925452732"/>
          <c:h val="0.80363061746046827"/>
        </c:manualLayout>
      </c:layout>
      <c:pie3DChart>
        <c:varyColors val="1"/>
        <c:ser>
          <c:idx val="0"/>
          <c:order val="0"/>
          <c:tx>
            <c:strRef>
              <c:f>Projetos!$I$2</c:f>
              <c:strCache>
                <c:ptCount val="1"/>
                <c:pt idx="0">
                  <c:v>jan/15</c:v>
                </c:pt>
              </c:strCache>
            </c:strRef>
          </c:tx>
          <c:explosion val="19"/>
          <c:dPt>
            <c:idx val="0"/>
            <c:bubble3D val="0"/>
            <c:explosion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3"/>
            <c:spPr>
              <a:solidFill>
                <a:srgbClr val="23AD5B"/>
              </a:solidFill>
              <a:ln>
                <a:solidFill>
                  <a:schemeClr val="tx2">
                    <a:lumMod val="60000"/>
                    <a:lumOff val="4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2">
                    <a:lumMod val="60000"/>
                    <a:lumOff val="40000"/>
                  </a:schemeClr>
                </a:contourClr>
              </a:sp3d>
            </c:spPr>
          </c:dPt>
          <c:dPt>
            <c:idx val="2"/>
            <c:bubble3D val="0"/>
            <c:explosion val="1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1"/>
            <c:spPr>
              <a:solidFill>
                <a:srgbClr val="DDA09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elete val="1"/>
          </c:dLbls>
          <c:val>
            <c:numRef>
              <c:f>Projetos!$I$3:$I$7</c:f>
              <c:numCache>
                <c:formatCode>General</c:formatCode>
                <c:ptCount val="5"/>
                <c:pt idx="0">
                  <c:v>25</c:v>
                </c:pt>
                <c:pt idx="1">
                  <c:v>13</c:v>
                </c:pt>
                <c:pt idx="2">
                  <c:v>3</c:v>
                </c:pt>
                <c:pt idx="3">
                  <c:v>3</c:v>
                </c:pt>
                <c:pt idx="4">
                  <c:v>2</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0.17397</cdr:x>
      <cdr:y>0.63573</cdr:y>
    </cdr:from>
    <cdr:to>
      <cdr:x>0.20963</cdr:x>
      <cdr:y>0.70498</cdr:y>
    </cdr:to>
    <cdr:cxnSp macro="">
      <cdr:nvCxnSpPr>
        <cdr:cNvPr id="2" name="Conector reto 1"/>
        <cdr:cNvCxnSpPr/>
      </cdr:nvCxnSpPr>
      <cdr:spPr>
        <a:xfrm xmlns:a="http://schemas.openxmlformats.org/drawingml/2006/main" flipV="1">
          <a:off x="995555" y="2612622"/>
          <a:ext cx="204062" cy="284594"/>
        </a:xfrm>
        <a:prstGeom xmlns:a="http://schemas.openxmlformats.org/drawingml/2006/main" prst="line">
          <a:avLst/>
        </a:prstGeom>
        <a:ln xmlns:a="http://schemas.openxmlformats.org/drawingml/2006/main" w="12700">
          <a:solidFill>
            <a:srgbClr val="0B4CB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0.02198</cdr:x>
      <cdr:y>0.70581</cdr:y>
    </cdr:from>
    <cdr:to>
      <cdr:x>0.29523</cdr:x>
      <cdr:y>0.92906</cdr:y>
    </cdr:to>
    <cdr:sp macro="" textlink="">
      <cdr:nvSpPr>
        <cdr:cNvPr id="3" name="CaixaDeTexto 2"/>
        <cdr:cNvSpPr txBox="1"/>
      </cdr:nvSpPr>
      <cdr:spPr>
        <a:xfrm xmlns:a="http://schemas.openxmlformats.org/drawingml/2006/main">
          <a:off x="125800" y="2900654"/>
          <a:ext cx="1563658" cy="9174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pt-BR" sz="2000" b="1" dirty="0">
              <a:solidFill>
                <a:srgbClr val="0B4CB5"/>
              </a:solidFill>
            </a:rPr>
            <a:t>m</a:t>
          </a:r>
          <a:r>
            <a:rPr lang="pt-BR" sz="2000" b="1" dirty="0" smtClean="0">
              <a:solidFill>
                <a:srgbClr val="0B4CB5"/>
              </a:solidFill>
            </a:rPr>
            <a:t>aturidade</a:t>
          </a:r>
          <a:r>
            <a:rPr lang="pt-BR" sz="1800" b="1" dirty="0" smtClean="0">
              <a:solidFill>
                <a:srgbClr val="0B4CB5"/>
              </a:solidFill>
            </a:rPr>
            <a:t> </a:t>
          </a:r>
          <a:endParaRPr lang="pt-BR" sz="1800" b="1" dirty="0">
            <a:solidFill>
              <a:srgbClr val="0B4CB5"/>
            </a:solidFill>
          </a:endParaRPr>
        </a:p>
        <a:p xmlns:a="http://schemas.openxmlformats.org/drawingml/2006/main">
          <a:pPr algn="ctr"/>
          <a:r>
            <a:rPr lang="pt-BR" sz="1800" b="1" dirty="0">
              <a:solidFill>
                <a:srgbClr val="0B4CB5"/>
              </a:solidFill>
            </a:rPr>
            <a:t>3, 4 e 5</a:t>
          </a:r>
        </a:p>
      </cdr:txBody>
    </cdr:sp>
  </cdr:relSizeAnchor>
  <cdr:relSizeAnchor xmlns:cdr="http://schemas.openxmlformats.org/drawingml/2006/chartDrawing">
    <cdr:from>
      <cdr:x>0.63214</cdr:x>
      <cdr:y>0.01553</cdr:y>
    </cdr:from>
    <cdr:to>
      <cdr:x>0.87882</cdr:x>
      <cdr:y>0.24489</cdr:y>
    </cdr:to>
    <cdr:sp macro="" textlink="">
      <cdr:nvSpPr>
        <cdr:cNvPr id="4" name="CaixaDeTexto 1"/>
        <cdr:cNvSpPr txBox="1"/>
      </cdr:nvSpPr>
      <cdr:spPr>
        <a:xfrm xmlns:a="http://schemas.openxmlformats.org/drawingml/2006/main">
          <a:off x="3298765" y="55875"/>
          <a:ext cx="1287272" cy="82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2000" b="1" dirty="0">
              <a:solidFill>
                <a:srgbClr val="0B4CB5"/>
              </a:solidFill>
            </a:rPr>
            <a:t>m</a:t>
          </a:r>
          <a:r>
            <a:rPr lang="pt-BR" sz="2000" b="1" dirty="0" smtClean="0">
              <a:solidFill>
                <a:srgbClr val="0B4CB5"/>
              </a:solidFill>
            </a:rPr>
            <a:t>aturidade </a:t>
          </a:r>
          <a:endParaRPr lang="pt-BR" sz="2000" b="1" dirty="0">
            <a:solidFill>
              <a:srgbClr val="0B4CB5"/>
            </a:solidFill>
          </a:endParaRPr>
        </a:p>
        <a:p xmlns:a="http://schemas.openxmlformats.org/drawingml/2006/main">
          <a:pPr algn="ctr"/>
          <a:r>
            <a:rPr lang="pt-BR" sz="2000" b="1" dirty="0">
              <a:solidFill>
                <a:srgbClr val="0B4CB5"/>
              </a:solidFill>
            </a:rPr>
            <a:t>1 e</a:t>
          </a:r>
          <a:r>
            <a:rPr lang="pt-BR" sz="2000" b="1" baseline="0" dirty="0">
              <a:solidFill>
                <a:srgbClr val="0B4CB5"/>
              </a:solidFill>
            </a:rPr>
            <a:t> 2</a:t>
          </a:r>
          <a:endParaRPr lang="pt-BR" sz="2000" b="1" dirty="0">
            <a:solidFill>
              <a:srgbClr val="0B4CB5"/>
            </a:solidFill>
          </a:endParaRPr>
        </a:p>
      </cdr:txBody>
    </cdr:sp>
  </cdr:relSizeAnchor>
  <cdr:relSizeAnchor xmlns:cdr="http://schemas.openxmlformats.org/drawingml/2006/chartDrawing">
    <cdr:from>
      <cdr:x>0.57452</cdr:x>
      <cdr:y>0.1429</cdr:y>
    </cdr:from>
    <cdr:to>
      <cdr:x>0.63614</cdr:x>
      <cdr:y>0.18614</cdr:y>
    </cdr:to>
    <cdr:cxnSp macro="">
      <cdr:nvCxnSpPr>
        <cdr:cNvPr id="5" name="Conector reto 4"/>
        <cdr:cNvCxnSpPr/>
      </cdr:nvCxnSpPr>
      <cdr:spPr>
        <a:xfrm xmlns:a="http://schemas.openxmlformats.org/drawingml/2006/main" flipV="1">
          <a:off x="2998046" y="514178"/>
          <a:ext cx="321597" cy="155588"/>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0.17397</cdr:x>
      <cdr:y>0.63573</cdr:y>
    </cdr:from>
    <cdr:to>
      <cdr:x>0.20963</cdr:x>
      <cdr:y>0.70498</cdr:y>
    </cdr:to>
    <cdr:cxnSp macro="">
      <cdr:nvCxnSpPr>
        <cdr:cNvPr id="2" name="Conector reto 1"/>
        <cdr:cNvCxnSpPr/>
      </cdr:nvCxnSpPr>
      <cdr:spPr>
        <a:xfrm xmlns:a="http://schemas.openxmlformats.org/drawingml/2006/main" flipV="1">
          <a:off x="995555" y="2612622"/>
          <a:ext cx="204062" cy="284594"/>
        </a:xfrm>
        <a:prstGeom xmlns:a="http://schemas.openxmlformats.org/drawingml/2006/main" prst="line">
          <a:avLst/>
        </a:prstGeom>
        <a:ln xmlns:a="http://schemas.openxmlformats.org/drawingml/2006/main" w="12700">
          <a:solidFill>
            <a:srgbClr val="0B4CB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0.02198</cdr:x>
      <cdr:y>0.70581</cdr:y>
    </cdr:from>
    <cdr:to>
      <cdr:x>0.29523</cdr:x>
      <cdr:y>0.92906</cdr:y>
    </cdr:to>
    <cdr:sp macro="" textlink="">
      <cdr:nvSpPr>
        <cdr:cNvPr id="3" name="CaixaDeTexto 2"/>
        <cdr:cNvSpPr txBox="1"/>
      </cdr:nvSpPr>
      <cdr:spPr>
        <a:xfrm xmlns:a="http://schemas.openxmlformats.org/drawingml/2006/main">
          <a:off x="125800" y="2900654"/>
          <a:ext cx="1563658" cy="9174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pt-BR" sz="2000" b="1" dirty="0">
              <a:solidFill>
                <a:srgbClr val="0B4CB5"/>
              </a:solidFill>
            </a:rPr>
            <a:t>m</a:t>
          </a:r>
          <a:r>
            <a:rPr lang="pt-BR" sz="2000" b="1" dirty="0" smtClean="0">
              <a:solidFill>
                <a:srgbClr val="0B4CB5"/>
              </a:solidFill>
            </a:rPr>
            <a:t>aturidade</a:t>
          </a:r>
          <a:r>
            <a:rPr lang="pt-BR" sz="1800" b="1" dirty="0" smtClean="0">
              <a:solidFill>
                <a:srgbClr val="0B4CB5"/>
              </a:solidFill>
            </a:rPr>
            <a:t> </a:t>
          </a:r>
          <a:endParaRPr lang="pt-BR" sz="1800" b="1" dirty="0">
            <a:solidFill>
              <a:srgbClr val="0B4CB5"/>
            </a:solidFill>
          </a:endParaRPr>
        </a:p>
        <a:p xmlns:a="http://schemas.openxmlformats.org/drawingml/2006/main">
          <a:pPr algn="ctr"/>
          <a:r>
            <a:rPr lang="pt-BR" sz="1800" b="1" dirty="0">
              <a:solidFill>
                <a:srgbClr val="0B4CB5"/>
              </a:solidFill>
            </a:rPr>
            <a:t>3, 4 e 5</a:t>
          </a:r>
        </a:p>
      </cdr:txBody>
    </cdr:sp>
  </cdr:relSizeAnchor>
</c:userShapes>
</file>

<file path=ppt/drawings/drawing3.xml><?xml version="1.0" encoding="utf-8"?>
<c:userShapes xmlns:c="http://schemas.openxmlformats.org/drawingml/2006/chart">
  <cdr:relSizeAnchor xmlns:cdr="http://schemas.openxmlformats.org/drawingml/2006/chartDrawing">
    <cdr:from>
      <cdr:x>0.27163</cdr:x>
      <cdr:y>0.76816</cdr:y>
    </cdr:from>
    <cdr:to>
      <cdr:x>0.30729</cdr:x>
      <cdr:y>0.83741</cdr:y>
    </cdr:to>
    <cdr:cxnSp macro="">
      <cdr:nvCxnSpPr>
        <cdr:cNvPr id="2" name="Conector reto 1"/>
        <cdr:cNvCxnSpPr/>
      </cdr:nvCxnSpPr>
      <cdr:spPr>
        <a:xfrm xmlns:a="http://schemas.openxmlformats.org/drawingml/2006/main" flipV="1">
          <a:off x="1363507" y="2575495"/>
          <a:ext cx="179002" cy="232182"/>
        </a:xfrm>
        <a:prstGeom xmlns:a="http://schemas.openxmlformats.org/drawingml/2006/main" prst="line">
          <a:avLst/>
        </a:prstGeom>
        <a:ln xmlns:a="http://schemas.openxmlformats.org/drawingml/2006/main" w="12700">
          <a:solidFill>
            <a:srgbClr val="54823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0.58803</cdr:x>
      <cdr:y>0.07127</cdr:y>
    </cdr:from>
    <cdr:to>
      <cdr:x>0.94856</cdr:x>
      <cdr:y>0.16913</cdr:y>
    </cdr:to>
    <cdr:sp macro="" textlink="">
      <cdr:nvSpPr>
        <cdr:cNvPr id="4" name="CaixaDeTexto 1"/>
        <cdr:cNvSpPr txBox="1"/>
      </cdr:nvSpPr>
      <cdr:spPr>
        <a:xfrm xmlns:a="http://schemas.openxmlformats.org/drawingml/2006/main">
          <a:off x="2951698" y="238957"/>
          <a:ext cx="1809744" cy="3281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2400" b="1" dirty="0">
              <a:solidFill>
                <a:schemeClr val="accent5">
                  <a:lumMod val="50000"/>
                </a:schemeClr>
              </a:solidFill>
            </a:rPr>
            <a:t>r</a:t>
          </a:r>
          <a:r>
            <a:rPr lang="pt-BR" sz="2400" b="1" dirty="0" smtClean="0">
              <a:solidFill>
                <a:schemeClr val="accent5">
                  <a:lumMod val="50000"/>
                </a:schemeClr>
              </a:solidFill>
            </a:rPr>
            <a:t>ecursos públicos</a:t>
          </a:r>
          <a:endParaRPr lang="pt-BR" sz="2400" b="1" dirty="0">
            <a:solidFill>
              <a:schemeClr val="accent5">
                <a:lumMod val="50000"/>
              </a:schemeClr>
            </a:solidFill>
          </a:endParaRPr>
        </a:p>
      </cdr:txBody>
    </cdr:sp>
  </cdr:relSizeAnchor>
  <cdr:relSizeAnchor xmlns:cdr="http://schemas.openxmlformats.org/drawingml/2006/chartDrawing">
    <cdr:from>
      <cdr:x>0.05566</cdr:x>
      <cdr:y>0.83588</cdr:y>
    </cdr:from>
    <cdr:to>
      <cdr:x>0.41619</cdr:x>
      <cdr:y>0.93374</cdr:y>
    </cdr:to>
    <cdr:sp macro="" textlink="">
      <cdr:nvSpPr>
        <cdr:cNvPr id="6" name="CaixaDeTexto 1"/>
        <cdr:cNvSpPr txBox="1"/>
      </cdr:nvSpPr>
      <cdr:spPr>
        <a:xfrm xmlns:a="http://schemas.openxmlformats.org/drawingml/2006/main">
          <a:off x="279400" y="2603500"/>
          <a:ext cx="1809751"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2400" b="1" dirty="0">
              <a:solidFill>
                <a:schemeClr val="accent3">
                  <a:lumMod val="50000"/>
                </a:schemeClr>
              </a:solidFill>
            </a:rPr>
            <a:t>r</a:t>
          </a:r>
          <a:r>
            <a:rPr lang="pt-BR" sz="2400" b="1" dirty="0" smtClean="0">
              <a:solidFill>
                <a:schemeClr val="accent3">
                  <a:lumMod val="50000"/>
                </a:schemeClr>
              </a:solidFill>
            </a:rPr>
            <a:t>ecursos privados</a:t>
          </a:r>
          <a:endParaRPr lang="pt-BR" sz="2400" b="1" dirty="0">
            <a:solidFill>
              <a:schemeClr val="accent3">
                <a:lumMod val="50000"/>
              </a:schemeClr>
            </a:solidFill>
          </a:endParaRPr>
        </a:p>
      </cdr:txBody>
    </cdr:sp>
  </cdr:relSizeAnchor>
  <cdr:relSizeAnchor xmlns:cdr="http://schemas.openxmlformats.org/drawingml/2006/chartDrawing">
    <cdr:from>
      <cdr:x>0.02277</cdr:x>
      <cdr:y>0.03976</cdr:y>
    </cdr:from>
    <cdr:to>
      <cdr:x>0.29032</cdr:x>
      <cdr:y>0.33028</cdr:y>
    </cdr:to>
    <cdr:sp macro="" textlink="">
      <cdr:nvSpPr>
        <cdr:cNvPr id="13" name="CaixaDeTexto 12"/>
        <cdr:cNvSpPr txBox="1"/>
      </cdr:nvSpPr>
      <cdr:spPr>
        <a:xfrm xmlns:a="http://schemas.openxmlformats.org/drawingml/2006/main">
          <a:off x="119276" y="145219"/>
          <a:ext cx="1401505" cy="1061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baseline="0" dirty="0" smtClean="0"/>
            <a:t>46 </a:t>
          </a:r>
          <a:r>
            <a:rPr lang="pt-BR" sz="1800" b="1" baseline="0" dirty="0"/>
            <a:t>projetos</a:t>
          </a:r>
        </a:p>
        <a:p xmlns:a="http://schemas.openxmlformats.org/drawingml/2006/main">
          <a:endParaRPr lang="pt-BR" sz="700" b="1" baseline="0" dirty="0"/>
        </a:p>
        <a:p xmlns:a="http://schemas.openxmlformats.org/drawingml/2006/main">
          <a:endParaRPr lang="pt-BR" sz="500" b="1" dirty="0">
            <a:effectLst/>
            <a:latin typeface="+mn-lt"/>
            <a:ea typeface="+mn-ea"/>
            <a:cs typeface="+mn-cs"/>
          </a:endParaRPr>
        </a:p>
        <a:p xmlns:a="http://schemas.openxmlformats.org/drawingml/2006/main">
          <a:r>
            <a:rPr lang="pt-BR" sz="1800" b="1" dirty="0">
              <a:effectLst/>
              <a:latin typeface="+mn-lt"/>
              <a:ea typeface="+mn-ea"/>
              <a:cs typeface="+mn-cs"/>
            </a:rPr>
            <a:t>R$ </a:t>
          </a:r>
          <a:r>
            <a:rPr lang="pt-BR" sz="1800" b="1" dirty="0" smtClean="0">
              <a:effectLst/>
              <a:latin typeface="+mn-lt"/>
              <a:ea typeface="+mn-ea"/>
              <a:cs typeface="+mn-cs"/>
            </a:rPr>
            <a:t>6,67 bi</a:t>
          </a:r>
          <a:r>
            <a:rPr lang="pt-BR" sz="1800" b="1" baseline="0" dirty="0" smtClean="0">
              <a:effectLst/>
              <a:latin typeface="+mn-lt"/>
              <a:ea typeface="+mn-ea"/>
              <a:cs typeface="+mn-cs"/>
            </a:rPr>
            <a:t>     </a:t>
          </a:r>
          <a:endParaRPr lang="pt-BR" sz="2800" b="1" dirty="0"/>
        </a:p>
      </cdr:txBody>
    </cdr:sp>
  </cdr:relSizeAnchor>
  <cdr:relSizeAnchor xmlns:cdr="http://schemas.openxmlformats.org/drawingml/2006/chartDrawing">
    <cdr:from>
      <cdr:x>0.6689</cdr:x>
      <cdr:y>0.18863</cdr:y>
    </cdr:from>
    <cdr:to>
      <cdr:x>0.70456</cdr:x>
      <cdr:y>0.25788</cdr:y>
    </cdr:to>
    <cdr:cxnSp macro="">
      <cdr:nvCxnSpPr>
        <cdr:cNvPr id="10" name="Conector reto 4"/>
        <cdr:cNvCxnSpPr/>
      </cdr:nvCxnSpPr>
      <cdr:spPr>
        <a:xfrm xmlns:a="http://schemas.openxmlformats.org/drawingml/2006/main" flipV="1">
          <a:off x="3357684" y="632447"/>
          <a:ext cx="179001" cy="232181"/>
        </a:xfrm>
        <a:prstGeom xmlns:a="http://schemas.openxmlformats.org/drawingml/2006/main" prst="line">
          <a:avLst/>
        </a:prstGeom>
        <a:ln xmlns:a="http://schemas.openxmlformats.org/drawingml/2006/main" w="12700">
          <a:solidFill>
            <a:srgbClr val="3072C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0.00262</cdr:x>
      <cdr:y>0.15019</cdr:y>
    </cdr:from>
    <cdr:to>
      <cdr:x>0.26307</cdr:x>
      <cdr:y>0.28781</cdr:y>
    </cdr:to>
    <cdr:sp macro="" textlink="">
      <cdr:nvSpPr>
        <cdr:cNvPr id="15" name="Elipse 13"/>
        <cdr:cNvSpPr/>
      </cdr:nvSpPr>
      <cdr:spPr>
        <a:xfrm xmlns:a="http://schemas.openxmlformats.org/drawingml/2006/main">
          <a:off x="13724" y="548554"/>
          <a:ext cx="1364315" cy="502643"/>
        </a:xfrm>
        <a:prstGeom xmlns:a="http://schemas.openxmlformats.org/drawingml/2006/main" prst="ellipse">
          <a:avLst/>
        </a:prstGeom>
        <a:noFill xmlns:a="http://schemas.openxmlformats.org/drawingml/2006/main"/>
        <a:ln xmlns:a="http://schemas.openxmlformats.org/drawingml/2006/main" w="571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dr:relSizeAnchor xmlns:cdr="http://schemas.openxmlformats.org/drawingml/2006/chartDrawing">
    <cdr:from>
      <cdr:x>0</cdr:x>
      <cdr:y>0.15909</cdr:y>
    </cdr:from>
    <cdr:to>
      <cdr:x>0.18216</cdr:x>
      <cdr:y>0.43182</cdr:y>
    </cdr:to>
    <cdr:sp macro="" textlink="">
      <cdr:nvSpPr>
        <cdr:cNvPr id="16" name="CaixaDeTexto 15"/>
        <cdr:cNvSpPr txBox="1"/>
      </cdr:nvSpPr>
      <cdr:spPr>
        <a:xfrm xmlns:a="http://schemas.openxmlformats.org/drawingml/2006/main">
          <a:off x="-28575"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a:p>
      </cdr:txBody>
    </cdr:sp>
  </cdr:relSizeAnchor>
</c:userShapes>
</file>

<file path=ppt/drawings/drawing4.xml><?xml version="1.0" encoding="utf-8"?>
<c:userShapes xmlns:c="http://schemas.openxmlformats.org/drawingml/2006/chart">
  <cdr:relSizeAnchor xmlns:cdr="http://schemas.openxmlformats.org/drawingml/2006/chartDrawing">
    <cdr:from>
      <cdr:x>0.246</cdr:x>
      <cdr:y>0.76048</cdr:y>
    </cdr:from>
    <cdr:to>
      <cdr:x>0.29703</cdr:x>
      <cdr:y>0.84664</cdr:y>
    </cdr:to>
    <cdr:cxnSp macro="">
      <cdr:nvCxnSpPr>
        <cdr:cNvPr id="2" name="Conector reto 1"/>
        <cdr:cNvCxnSpPr/>
      </cdr:nvCxnSpPr>
      <cdr:spPr>
        <a:xfrm xmlns:a="http://schemas.openxmlformats.org/drawingml/2006/main" flipV="1">
          <a:off x="1300765" y="2549737"/>
          <a:ext cx="269850" cy="288885"/>
        </a:xfrm>
        <a:prstGeom xmlns:a="http://schemas.openxmlformats.org/drawingml/2006/main" prst="line">
          <a:avLst/>
        </a:prstGeom>
        <a:ln xmlns:a="http://schemas.openxmlformats.org/drawingml/2006/main" w="12700">
          <a:solidFill>
            <a:srgbClr val="54823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0.05882</cdr:x>
      <cdr:y>0.66972</cdr:y>
    </cdr:from>
    <cdr:to>
      <cdr:x>0.33207</cdr:x>
      <cdr:y>0.89297</cdr:y>
    </cdr:to>
    <cdr:sp macro="" textlink="">
      <cdr:nvSpPr>
        <cdr:cNvPr id="3" name="CaixaDeTexto 2"/>
        <cdr:cNvSpPr txBox="1"/>
      </cdr:nvSpPr>
      <cdr:spPr>
        <a:xfrm xmlns:a="http://schemas.openxmlformats.org/drawingml/2006/main">
          <a:off x="295275" y="2085974"/>
          <a:ext cx="1371600" cy="695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pt-BR" sz="1800" b="1">
            <a:solidFill>
              <a:srgbClr val="0B4CB5"/>
            </a:solidFill>
          </a:endParaRPr>
        </a:p>
      </cdr:txBody>
    </cdr:sp>
  </cdr:relSizeAnchor>
  <cdr:relSizeAnchor xmlns:cdr="http://schemas.openxmlformats.org/drawingml/2006/chartDrawing">
    <cdr:from>
      <cdr:x>0.60342</cdr:x>
      <cdr:y>0.0367</cdr:y>
    </cdr:from>
    <cdr:to>
      <cdr:x>0.96395</cdr:x>
      <cdr:y>0.13456</cdr:y>
    </cdr:to>
    <cdr:sp macro="" textlink="">
      <cdr:nvSpPr>
        <cdr:cNvPr id="4" name="CaixaDeTexto 1"/>
        <cdr:cNvSpPr txBox="1"/>
      </cdr:nvSpPr>
      <cdr:spPr>
        <a:xfrm xmlns:a="http://schemas.openxmlformats.org/drawingml/2006/main">
          <a:off x="3028950" y="114300"/>
          <a:ext cx="1809751"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2400" b="1" dirty="0">
              <a:solidFill>
                <a:schemeClr val="tx2"/>
              </a:solidFill>
            </a:rPr>
            <a:t>r</a:t>
          </a:r>
          <a:r>
            <a:rPr lang="pt-BR" sz="2400" b="1" dirty="0" smtClean="0">
              <a:solidFill>
                <a:schemeClr val="tx2"/>
              </a:solidFill>
            </a:rPr>
            <a:t>ecursos públicos</a:t>
          </a:r>
          <a:endParaRPr lang="pt-BR" sz="2400" b="1" dirty="0">
            <a:solidFill>
              <a:schemeClr val="tx2"/>
            </a:solidFill>
          </a:endParaRPr>
        </a:p>
      </cdr:txBody>
    </cdr:sp>
  </cdr:relSizeAnchor>
  <cdr:relSizeAnchor xmlns:cdr="http://schemas.openxmlformats.org/drawingml/2006/chartDrawing">
    <cdr:from>
      <cdr:x>0.643</cdr:x>
      <cdr:y>0.14754</cdr:y>
    </cdr:from>
    <cdr:to>
      <cdr:x>0.68684</cdr:x>
      <cdr:y>0.24357</cdr:y>
    </cdr:to>
    <cdr:cxnSp macro="">
      <cdr:nvCxnSpPr>
        <cdr:cNvPr id="5" name="Conector reto 4"/>
        <cdr:cNvCxnSpPr/>
      </cdr:nvCxnSpPr>
      <cdr:spPr>
        <a:xfrm xmlns:a="http://schemas.openxmlformats.org/drawingml/2006/main" flipV="1">
          <a:off x="3400022" y="494668"/>
          <a:ext cx="231819" cy="321971"/>
        </a:xfrm>
        <a:prstGeom xmlns:a="http://schemas.openxmlformats.org/drawingml/2006/main" prst="line">
          <a:avLst/>
        </a:prstGeom>
        <a:ln xmlns:a="http://schemas.openxmlformats.org/drawingml/2006/main" w="12700">
          <a:solidFill>
            <a:srgbClr val="3072C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0.05566</cdr:x>
      <cdr:y>0.83588</cdr:y>
    </cdr:from>
    <cdr:to>
      <cdr:x>0.41619</cdr:x>
      <cdr:y>0.93374</cdr:y>
    </cdr:to>
    <cdr:sp macro="" textlink="">
      <cdr:nvSpPr>
        <cdr:cNvPr id="6" name="CaixaDeTexto 1"/>
        <cdr:cNvSpPr txBox="1"/>
      </cdr:nvSpPr>
      <cdr:spPr>
        <a:xfrm xmlns:a="http://schemas.openxmlformats.org/drawingml/2006/main">
          <a:off x="279400" y="2603500"/>
          <a:ext cx="1809751"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2400" b="1" dirty="0">
              <a:solidFill>
                <a:schemeClr val="accent3">
                  <a:lumMod val="50000"/>
                </a:schemeClr>
              </a:solidFill>
            </a:rPr>
            <a:t>r</a:t>
          </a:r>
          <a:r>
            <a:rPr lang="pt-BR" sz="2400" b="1" dirty="0" smtClean="0">
              <a:solidFill>
                <a:schemeClr val="accent3">
                  <a:lumMod val="50000"/>
                </a:schemeClr>
              </a:solidFill>
            </a:rPr>
            <a:t>ecursos privados</a:t>
          </a:r>
          <a:endParaRPr lang="pt-BR" sz="2400" b="1" dirty="0">
            <a:solidFill>
              <a:schemeClr val="accent3">
                <a:lumMod val="50000"/>
              </a:schemeClr>
            </a:solidFill>
          </a:endParaRPr>
        </a:p>
      </cdr:txBody>
    </cdr:sp>
  </cdr:relSizeAnchor>
  <cdr:relSizeAnchor xmlns:cdr="http://schemas.openxmlformats.org/drawingml/2006/chartDrawing">
    <cdr:from>
      <cdr:x>0.03498</cdr:x>
      <cdr:y>0</cdr:y>
    </cdr:from>
    <cdr:to>
      <cdr:x>0.30253</cdr:x>
      <cdr:y>0.29052</cdr:y>
    </cdr:to>
    <cdr:sp macro="" textlink="">
      <cdr:nvSpPr>
        <cdr:cNvPr id="13" name="CaixaDeTexto 12"/>
        <cdr:cNvSpPr txBox="1"/>
      </cdr:nvSpPr>
      <cdr:spPr>
        <a:xfrm xmlns:a="http://schemas.openxmlformats.org/drawingml/2006/main">
          <a:off x="184981" y="-3008386"/>
          <a:ext cx="1414733" cy="97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baseline="0" dirty="0" smtClean="0"/>
            <a:t>47 projetos</a:t>
          </a:r>
        </a:p>
        <a:p xmlns:a="http://schemas.openxmlformats.org/drawingml/2006/main">
          <a:endParaRPr lang="pt-BR" sz="500" b="1" baseline="0" dirty="0"/>
        </a:p>
        <a:p xmlns:a="http://schemas.openxmlformats.org/drawingml/2006/main">
          <a:endParaRPr lang="pt-BR" sz="700" b="1" dirty="0">
            <a:effectLst/>
            <a:latin typeface="+mn-lt"/>
            <a:ea typeface="+mn-ea"/>
            <a:cs typeface="+mn-cs"/>
          </a:endParaRPr>
        </a:p>
        <a:p xmlns:a="http://schemas.openxmlformats.org/drawingml/2006/main">
          <a:r>
            <a:rPr lang="pt-BR" sz="1800" b="1" dirty="0">
              <a:effectLst/>
              <a:latin typeface="+mn-lt"/>
              <a:ea typeface="+mn-ea"/>
              <a:cs typeface="+mn-cs"/>
            </a:rPr>
            <a:t>R$ 7,07 bi</a:t>
          </a:r>
          <a:r>
            <a:rPr lang="pt-BR" sz="1800" b="1" baseline="0" dirty="0">
              <a:effectLst/>
              <a:latin typeface="+mn-lt"/>
              <a:ea typeface="+mn-ea"/>
              <a:cs typeface="+mn-cs"/>
            </a:rPr>
            <a:t>     </a:t>
          </a:r>
          <a:endParaRPr lang="pt-BR" sz="2800" b="1" dirty="0"/>
        </a:p>
      </cdr:txBody>
    </cdr:sp>
  </cdr:relSizeAnchor>
  <cdr:relSizeAnchor xmlns:cdr="http://schemas.openxmlformats.org/drawingml/2006/chartDrawing">
    <cdr:from>
      <cdr:x>0.05882</cdr:x>
      <cdr:y>0.66972</cdr:y>
    </cdr:from>
    <cdr:to>
      <cdr:x>0.33207</cdr:x>
      <cdr:y>0.89297</cdr:y>
    </cdr:to>
    <cdr:sp macro="" textlink="">
      <cdr:nvSpPr>
        <cdr:cNvPr id="8" name="CaixaDeTexto 2"/>
        <cdr:cNvSpPr txBox="1"/>
      </cdr:nvSpPr>
      <cdr:spPr>
        <a:xfrm xmlns:a="http://schemas.openxmlformats.org/drawingml/2006/main">
          <a:off x="295275" y="2085974"/>
          <a:ext cx="1371600" cy="695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pt-BR" sz="1800" b="1">
            <a:solidFill>
              <a:srgbClr val="0B4CB5"/>
            </a:solidFill>
          </a:endParaRPr>
        </a:p>
      </cdr:txBody>
    </cdr:sp>
  </cdr:relSizeAnchor>
  <cdr:relSizeAnchor xmlns:cdr="http://schemas.openxmlformats.org/drawingml/2006/chartDrawing">
    <cdr:from>
      <cdr:x>0.02436</cdr:x>
      <cdr:y>0.11681</cdr:y>
    </cdr:from>
    <cdr:to>
      <cdr:x>0.26896</cdr:x>
      <cdr:y>0.27046</cdr:y>
    </cdr:to>
    <cdr:sp macro="" textlink="">
      <cdr:nvSpPr>
        <cdr:cNvPr id="15" name="Elipse 13"/>
        <cdr:cNvSpPr/>
      </cdr:nvSpPr>
      <cdr:spPr>
        <a:xfrm xmlns:a="http://schemas.openxmlformats.org/drawingml/2006/main">
          <a:off x="128789" y="391637"/>
          <a:ext cx="1293420" cy="515154"/>
        </a:xfrm>
        <a:prstGeom xmlns:a="http://schemas.openxmlformats.org/drawingml/2006/main" prst="ellipse">
          <a:avLst/>
        </a:prstGeom>
        <a:noFill xmlns:a="http://schemas.openxmlformats.org/drawingml/2006/main"/>
        <a:ln xmlns:a="http://schemas.openxmlformats.org/drawingml/2006/main" w="571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userShapes>
</file>

<file path=ppt/drawings/drawing5.xml><?xml version="1.0" encoding="utf-8"?>
<c:userShapes xmlns:c="http://schemas.openxmlformats.org/drawingml/2006/chart">
  <cdr:relSizeAnchor xmlns:cdr="http://schemas.openxmlformats.org/drawingml/2006/chartDrawing">
    <cdr:from>
      <cdr:x>0.07118</cdr:x>
      <cdr:y>0.79205</cdr:y>
    </cdr:from>
    <cdr:to>
      <cdr:x>0.31786</cdr:x>
      <cdr:y>0.91437</cdr:y>
    </cdr:to>
    <cdr:sp macro="" textlink="">
      <cdr:nvSpPr>
        <cdr:cNvPr id="4" name="CaixaDeTexto 1"/>
        <cdr:cNvSpPr txBox="1"/>
      </cdr:nvSpPr>
      <cdr:spPr>
        <a:xfrm xmlns:a="http://schemas.openxmlformats.org/drawingml/2006/main">
          <a:off x="393887" y="2466974"/>
          <a:ext cx="1365133" cy="3809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a:solidFill>
                <a:srgbClr val="002060"/>
              </a:solidFill>
            </a:rPr>
            <a:t>Deodoro</a:t>
          </a:r>
        </a:p>
      </cdr:txBody>
    </cdr:sp>
  </cdr:relSizeAnchor>
  <cdr:relSizeAnchor xmlns:cdr="http://schemas.openxmlformats.org/drawingml/2006/chartDrawing">
    <cdr:from>
      <cdr:x>0.2288</cdr:x>
      <cdr:y>0.74414</cdr:y>
    </cdr:from>
    <cdr:to>
      <cdr:x>0.26446</cdr:x>
      <cdr:y>0.81339</cdr:y>
    </cdr:to>
    <cdr:cxnSp macro="">
      <cdr:nvCxnSpPr>
        <cdr:cNvPr id="5" name="Conector reto 4"/>
        <cdr:cNvCxnSpPr/>
      </cdr:nvCxnSpPr>
      <cdr:spPr>
        <a:xfrm xmlns:a="http://schemas.openxmlformats.org/drawingml/2006/main" flipV="1">
          <a:off x="1266209" y="2317760"/>
          <a:ext cx="197343" cy="215691"/>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0.29996</cdr:x>
      <cdr:y>0.48119</cdr:y>
    </cdr:from>
    <cdr:to>
      <cdr:x>0.38724</cdr:x>
      <cdr:y>0.60964</cdr:y>
    </cdr:to>
    <cdr:sp macro="" textlink="">
      <cdr:nvSpPr>
        <cdr:cNvPr id="12" name="CaixaDeTexto 11"/>
        <cdr:cNvSpPr txBox="1"/>
      </cdr:nvSpPr>
      <cdr:spPr>
        <a:xfrm xmlns:a="http://schemas.openxmlformats.org/drawingml/2006/main">
          <a:off x="1659981" y="1498746"/>
          <a:ext cx="483009" cy="40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2800" b="1" dirty="0">
              <a:solidFill>
                <a:srgbClr val="FFFF00"/>
              </a:solidFill>
            </a:rPr>
            <a:t>13</a:t>
          </a:r>
        </a:p>
      </cdr:txBody>
    </cdr:sp>
  </cdr:relSizeAnchor>
  <cdr:relSizeAnchor xmlns:cdr="http://schemas.openxmlformats.org/drawingml/2006/chartDrawing">
    <cdr:from>
      <cdr:x>0.39104</cdr:x>
      <cdr:y>0.19997</cdr:y>
    </cdr:from>
    <cdr:to>
      <cdr:x>0.44538</cdr:x>
      <cdr:y>0.31936</cdr:y>
    </cdr:to>
    <cdr:sp macro="" textlink="">
      <cdr:nvSpPr>
        <cdr:cNvPr id="13" name="CaixaDeTexto 1"/>
        <cdr:cNvSpPr txBox="1"/>
      </cdr:nvSpPr>
      <cdr:spPr>
        <a:xfrm xmlns:a="http://schemas.openxmlformats.org/drawingml/2006/main">
          <a:off x="2164037" y="622842"/>
          <a:ext cx="300709" cy="3718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2800" b="1" dirty="0">
              <a:solidFill>
                <a:srgbClr val="FFFF00"/>
              </a:solidFill>
            </a:rPr>
            <a:t>3</a:t>
          </a:r>
        </a:p>
      </cdr:txBody>
    </cdr:sp>
  </cdr:relSizeAnchor>
  <cdr:relSizeAnchor xmlns:cdr="http://schemas.openxmlformats.org/drawingml/2006/chartDrawing">
    <cdr:from>
      <cdr:x>0.30557</cdr:x>
      <cdr:y>0.24262</cdr:y>
    </cdr:from>
    <cdr:to>
      <cdr:x>0.39285</cdr:x>
      <cdr:y>0.37106</cdr:y>
    </cdr:to>
    <cdr:sp macro="" textlink="">
      <cdr:nvSpPr>
        <cdr:cNvPr id="14" name="CaixaDeTexto 1"/>
        <cdr:cNvSpPr txBox="1"/>
      </cdr:nvSpPr>
      <cdr:spPr>
        <a:xfrm xmlns:a="http://schemas.openxmlformats.org/drawingml/2006/main">
          <a:off x="1691029" y="755678"/>
          <a:ext cx="483010" cy="4000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2800" b="1" dirty="0">
              <a:solidFill>
                <a:srgbClr val="FFFF00"/>
              </a:solidFill>
            </a:rPr>
            <a:t>3</a:t>
          </a:r>
        </a:p>
      </cdr:txBody>
    </cdr:sp>
  </cdr:relSizeAnchor>
  <cdr:relSizeAnchor xmlns:cdr="http://schemas.openxmlformats.org/drawingml/2006/chartDrawing">
    <cdr:from>
      <cdr:x>0.60899</cdr:x>
      <cdr:y>0.40469</cdr:y>
    </cdr:from>
    <cdr:to>
      <cdr:x>0.69627</cdr:x>
      <cdr:y>0.53313</cdr:y>
    </cdr:to>
    <cdr:sp macro="" textlink="">
      <cdr:nvSpPr>
        <cdr:cNvPr id="15" name="CaixaDeTexto 1"/>
        <cdr:cNvSpPr txBox="1"/>
      </cdr:nvSpPr>
      <cdr:spPr>
        <a:xfrm xmlns:a="http://schemas.openxmlformats.org/drawingml/2006/main">
          <a:off x="3370139" y="1260475"/>
          <a:ext cx="483047" cy="4000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2800" b="1" dirty="0">
              <a:solidFill>
                <a:srgbClr val="FFFF00"/>
              </a:solidFill>
            </a:rPr>
            <a:t>25</a:t>
          </a:r>
        </a:p>
      </cdr:txBody>
    </cdr:sp>
  </cdr:relSizeAnchor>
  <cdr:relSizeAnchor xmlns:cdr="http://schemas.openxmlformats.org/drawingml/2006/chartDrawing">
    <cdr:from>
      <cdr:x>0</cdr:x>
      <cdr:y>0.15698</cdr:y>
    </cdr:from>
    <cdr:to>
      <cdr:x>0.24668</cdr:x>
      <cdr:y>0.27523</cdr:y>
    </cdr:to>
    <cdr:sp macro="" textlink="">
      <cdr:nvSpPr>
        <cdr:cNvPr id="17" name="CaixaDeTexto 1"/>
        <cdr:cNvSpPr txBox="1"/>
      </cdr:nvSpPr>
      <cdr:spPr>
        <a:xfrm xmlns:a="http://schemas.openxmlformats.org/drawingml/2006/main">
          <a:off x="0" y="488950"/>
          <a:ext cx="1365133" cy="3683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a:solidFill>
                <a:srgbClr val="002060"/>
              </a:solidFill>
            </a:rPr>
            <a:t>Copacabana</a:t>
          </a:r>
        </a:p>
      </cdr:txBody>
    </cdr:sp>
  </cdr:relSizeAnchor>
  <cdr:relSizeAnchor xmlns:cdr="http://schemas.openxmlformats.org/drawingml/2006/chartDrawing">
    <cdr:from>
      <cdr:x>0.27931</cdr:x>
      <cdr:y>0.02141</cdr:y>
    </cdr:from>
    <cdr:to>
      <cdr:x>0.52599</cdr:x>
      <cdr:y>0.13456</cdr:y>
    </cdr:to>
    <cdr:sp macro="" textlink="">
      <cdr:nvSpPr>
        <cdr:cNvPr id="18" name="CaixaDeTexto 1"/>
        <cdr:cNvSpPr txBox="1"/>
      </cdr:nvSpPr>
      <cdr:spPr>
        <a:xfrm xmlns:a="http://schemas.openxmlformats.org/drawingml/2006/main">
          <a:off x="1545695" y="66675"/>
          <a:ext cx="1365133" cy="3524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a:solidFill>
                <a:srgbClr val="002060"/>
              </a:solidFill>
            </a:rPr>
            <a:t>Maracanã</a:t>
          </a:r>
        </a:p>
      </cdr:txBody>
    </cdr:sp>
  </cdr:relSizeAnchor>
  <cdr:relSizeAnchor xmlns:cdr="http://schemas.openxmlformats.org/drawingml/2006/chartDrawing">
    <cdr:from>
      <cdr:x>0.73611</cdr:x>
      <cdr:y>0.78084</cdr:y>
    </cdr:from>
    <cdr:to>
      <cdr:x>0.98279</cdr:x>
      <cdr:y>0.88991</cdr:y>
    </cdr:to>
    <cdr:sp macro="" textlink="">
      <cdr:nvSpPr>
        <cdr:cNvPr id="19" name="CaixaDeTexto 1"/>
        <cdr:cNvSpPr txBox="1"/>
      </cdr:nvSpPr>
      <cdr:spPr>
        <a:xfrm xmlns:a="http://schemas.openxmlformats.org/drawingml/2006/main">
          <a:off x="4073642" y="2432050"/>
          <a:ext cx="1365133" cy="3397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a:solidFill>
                <a:srgbClr val="002060"/>
              </a:solidFill>
            </a:rPr>
            <a:t>Barra</a:t>
          </a:r>
        </a:p>
      </cdr:txBody>
    </cdr:sp>
  </cdr:relSizeAnchor>
  <cdr:relSizeAnchor xmlns:cdr="http://schemas.openxmlformats.org/drawingml/2006/chartDrawing">
    <cdr:from>
      <cdr:x>0.20636</cdr:x>
      <cdr:y>0.26911</cdr:y>
    </cdr:from>
    <cdr:to>
      <cdr:x>0.25407</cdr:x>
      <cdr:y>0.33333</cdr:y>
    </cdr:to>
    <cdr:cxnSp macro="">
      <cdr:nvCxnSpPr>
        <cdr:cNvPr id="20" name="Conector reto 19"/>
        <cdr:cNvCxnSpPr/>
      </cdr:nvCxnSpPr>
      <cdr:spPr>
        <a:xfrm xmlns:a="http://schemas.openxmlformats.org/drawingml/2006/main">
          <a:off x="1141977" y="838200"/>
          <a:ext cx="264049" cy="200025"/>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0.7891</cdr:x>
      <cdr:y>0.71859</cdr:y>
    </cdr:from>
    <cdr:to>
      <cdr:x>0.83649</cdr:x>
      <cdr:y>0.77676</cdr:y>
    </cdr:to>
    <cdr:cxnSp macro="">
      <cdr:nvCxnSpPr>
        <cdr:cNvPr id="21" name="Conector reto 20"/>
        <cdr:cNvCxnSpPr/>
      </cdr:nvCxnSpPr>
      <cdr:spPr>
        <a:xfrm xmlns:a="http://schemas.openxmlformats.org/drawingml/2006/main">
          <a:off x="4366894" y="2238167"/>
          <a:ext cx="262256" cy="181183"/>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0.40448</cdr:x>
      <cdr:y>0.13761</cdr:y>
    </cdr:from>
    <cdr:to>
      <cdr:x>0.43333</cdr:x>
      <cdr:y>0.21509</cdr:y>
    </cdr:to>
    <cdr:cxnSp macro="">
      <cdr:nvCxnSpPr>
        <cdr:cNvPr id="24" name="Conector reto 23"/>
        <cdr:cNvCxnSpPr/>
      </cdr:nvCxnSpPr>
      <cdr:spPr>
        <a:xfrm xmlns:a="http://schemas.openxmlformats.org/drawingml/2006/main">
          <a:off x="2238375" y="428625"/>
          <a:ext cx="159665" cy="241300"/>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0.53889</cdr:x>
      <cdr:y>0.14679</cdr:y>
    </cdr:from>
    <cdr:to>
      <cdr:x>0.57831</cdr:x>
      <cdr:y>0.19471</cdr:y>
    </cdr:to>
    <cdr:cxnSp macro="">
      <cdr:nvCxnSpPr>
        <cdr:cNvPr id="16" name="Conector reto 15"/>
        <cdr:cNvCxnSpPr/>
      </cdr:nvCxnSpPr>
      <cdr:spPr>
        <a:xfrm xmlns:a="http://schemas.openxmlformats.org/drawingml/2006/main" flipH="1">
          <a:off x="2982232" y="457200"/>
          <a:ext cx="218168" cy="149250"/>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0.55307</cdr:x>
      <cdr:y>0.01937</cdr:y>
    </cdr:from>
    <cdr:to>
      <cdr:x>0.79975</cdr:x>
      <cdr:y>0.13252</cdr:y>
    </cdr:to>
    <cdr:sp macro="" textlink="">
      <cdr:nvSpPr>
        <cdr:cNvPr id="23" name="CaixaDeTexto 1"/>
        <cdr:cNvSpPr txBox="1"/>
      </cdr:nvSpPr>
      <cdr:spPr>
        <a:xfrm xmlns:a="http://schemas.openxmlformats.org/drawingml/2006/main">
          <a:off x="3060700" y="60325"/>
          <a:ext cx="1365133" cy="3524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a:solidFill>
                <a:srgbClr val="002060"/>
              </a:solidFill>
            </a:rPr>
            <a:t>Multirregião</a:t>
          </a:r>
        </a:p>
      </cdr:txBody>
    </cdr:sp>
  </cdr:relSizeAnchor>
</c:userShapes>
</file>

<file path=ppt/drawings/drawing6.xml><?xml version="1.0" encoding="utf-8"?>
<c:userShapes xmlns:c="http://schemas.openxmlformats.org/drawingml/2006/chart">
  <cdr:relSizeAnchor xmlns:cdr="http://schemas.openxmlformats.org/drawingml/2006/chartDrawing">
    <cdr:from>
      <cdr:x>0.05333</cdr:x>
      <cdr:y>0.81874</cdr:y>
    </cdr:from>
    <cdr:to>
      <cdr:x>0.30001</cdr:x>
      <cdr:y>0.94106</cdr:y>
    </cdr:to>
    <cdr:sp macro="" textlink="">
      <cdr:nvSpPr>
        <cdr:cNvPr id="4" name="CaixaDeTexto 1"/>
        <cdr:cNvSpPr txBox="1"/>
      </cdr:nvSpPr>
      <cdr:spPr>
        <a:xfrm xmlns:a="http://schemas.openxmlformats.org/drawingml/2006/main">
          <a:off x="288032" y="2602018"/>
          <a:ext cx="1332220" cy="3887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dirty="0">
              <a:solidFill>
                <a:srgbClr val="002060"/>
              </a:solidFill>
            </a:rPr>
            <a:t>Deodoro</a:t>
          </a:r>
        </a:p>
      </cdr:txBody>
    </cdr:sp>
  </cdr:relSizeAnchor>
  <cdr:relSizeAnchor xmlns:cdr="http://schemas.openxmlformats.org/drawingml/2006/chartDrawing">
    <cdr:from>
      <cdr:x>0.19114</cdr:x>
      <cdr:y>0.75077</cdr:y>
    </cdr:from>
    <cdr:to>
      <cdr:x>0.2268</cdr:x>
      <cdr:y>0.82002</cdr:y>
    </cdr:to>
    <cdr:cxnSp macro="">
      <cdr:nvCxnSpPr>
        <cdr:cNvPr id="5" name="Conector reto 4"/>
        <cdr:cNvCxnSpPr/>
      </cdr:nvCxnSpPr>
      <cdr:spPr>
        <a:xfrm xmlns:a="http://schemas.openxmlformats.org/drawingml/2006/main" flipV="1">
          <a:off x="1032274" y="2385994"/>
          <a:ext cx="192586" cy="220082"/>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cdr:x>
      <cdr:y>0.45622</cdr:y>
    </cdr:from>
    <cdr:to>
      <cdr:x>0.36728</cdr:x>
      <cdr:y>0.58467</cdr:y>
    </cdr:to>
    <cdr:sp macro="" textlink="">
      <cdr:nvSpPr>
        <cdr:cNvPr id="12" name="CaixaDeTexto 11"/>
        <cdr:cNvSpPr txBox="1"/>
      </cdr:nvSpPr>
      <cdr:spPr>
        <a:xfrm xmlns:a="http://schemas.openxmlformats.org/drawingml/2006/main">
          <a:off x="1512168" y="1449890"/>
          <a:ext cx="471364" cy="408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2800" b="1" dirty="0">
              <a:solidFill>
                <a:srgbClr val="FFFF00"/>
              </a:solidFill>
            </a:rPr>
            <a:t>13</a:t>
          </a:r>
        </a:p>
      </cdr:txBody>
    </cdr:sp>
  </cdr:relSizeAnchor>
  <cdr:relSizeAnchor xmlns:cdr="http://schemas.openxmlformats.org/drawingml/2006/chartDrawing">
    <cdr:from>
      <cdr:x>0.38911</cdr:x>
      <cdr:y>0.20372</cdr:y>
    </cdr:from>
    <cdr:to>
      <cdr:x>0.45646</cdr:x>
      <cdr:y>0.31177</cdr:y>
    </cdr:to>
    <cdr:sp macro="" textlink="">
      <cdr:nvSpPr>
        <cdr:cNvPr id="13" name="CaixaDeTexto 1"/>
        <cdr:cNvSpPr txBox="1"/>
      </cdr:nvSpPr>
      <cdr:spPr>
        <a:xfrm xmlns:a="http://schemas.openxmlformats.org/drawingml/2006/main">
          <a:off x="2101430" y="647437"/>
          <a:ext cx="363730" cy="3433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2800" b="1" dirty="0">
              <a:solidFill>
                <a:srgbClr val="FFFF00"/>
              </a:solidFill>
            </a:rPr>
            <a:t>3</a:t>
          </a:r>
        </a:p>
      </cdr:txBody>
    </cdr:sp>
  </cdr:relSizeAnchor>
  <cdr:relSizeAnchor xmlns:cdr="http://schemas.openxmlformats.org/drawingml/2006/chartDrawing">
    <cdr:from>
      <cdr:x>0.32</cdr:x>
      <cdr:y>0.248</cdr:y>
    </cdr:from>
    <cdr:to>
      <cdr:x>0.40728</cdr:x>
      <cdr:y>0.37644</cdr:y>
    </cdr:to>
    <cdr:sp macro="" textlink="">
      <cdr:nvSpPr>
        <cdr:cNvPr id="14" name="CaixaDeTexto 1"/>
        <cdr:cNvSpPr txBox="1"/>
      </cdr:nvSpPr>
      <cdr:spPr>
        <a:xfrm xmlns:a="http://schemas.openxmlformats.org/drawingml/2006/main">
          <a:off x="1728192" y="788178"/>
          <a:ext cx="471364" cy="4081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2800" b="1" dirty="0">
              <a:solidFill>
                <a:srgbClr val="FFFF00"/>
              </a:solidFill>
            </a:rPr>
            <a:t>3</a:t>
          </a:r>
        </a:p>
      </cdr:txBody>
    </cdr:sp>
  </cdr:relSizeAnchor>
  <cdr:relSizeAnchor xmlns:cdr="http://schemas.openxmlformats.org/drawingml/2006/chartDrawing">
    <cdr:from>
      <cdr:x>0.60899</cdr:x>
      <cdr:y>0.40469</cdr:y>
    </cdr:from>
    <cdr:to>
      <cdr:x>0.69627</cdr:x>
      <cdr:y>0.53313</cdr:y>
    </cdr:to>
    <cdr:sp macro="" textlink="">
      <cdr:nvSpPr>
        <cdr:cNvPr id="15" name="CaixaDeTexto 1"/>
        <cdr:cNvSpPr txBox="1"/>
      </cdr:nvSpPr>
      <cdr:spPr>
        <a:xfrm xmlns:a="http://schemas.openxmlformats.org/drawingml/2006/main">
          <a:off x="3370139" y="1260475"/>
          <a:ext cx="483047" cy="4000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2800" b="1" dirty="0">
              <a:solidFill>
                <a:srgbClr val="FFFF00"/>
              </a:solidFill>
            </a:rPr>
            <a:t>25</a:t>
          </a:r>
        </a:p>
      </cdr:txBody>
    </cdr:sp>
  </cdr:relSizeAnchor>
  <cdr:relSizeAnchor xmlns:cdr="http://schemas.openxmlformats.org/drawingml/2006/chartDrawing">
    <cdr:from>
      <cdr:x>0</cdr:x>
      <cdr:y>0.12101</cdr:y>
    </cdr:from>
    <cdr:to>
      <cdr:x>0.24668</cdr:x>
      <cdr:y>0.23926</cdr:y>
    </cdr:to>
    <cdr:sp macro="" textlink="">
      <cdr:nvSpPr>
        <cdr:cNvPr id="17" name="CaixaDeTexto 1"/>
        <cdr:cNvSpPr txBox="1"/>
      </cdr:nvSpPr>
      <cdr:spPr>
        <a:xfrm xmlns:a="http://schemas.openxmlformats.org/drawingml/2006/main">
          <a:off x="0" y="384579"/>
          <a:ext cx="1332220" cy="3758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dirty="0">
              <a:solidFill>
                <a:srgbClr val="002060"/>
              </a:solidFill>
            </a:rPr>
            <a:t>Copacabana</a:t>
          </a:r>
        </a:p>
      </cdr:txBody>
    </cdr:sp>
  </cdr:relSizeAnchor>
  <cdr:relSizeAnchor xmlns:cdr="http://schemas.openxmlformats.org/drawingml/2006/chartDrawing">
    <cdr:from>
      <cdr:x>0.27931</cdr:x>
      <cdr:y>0.02141</cdr:y>
    </cdr:from>
    <cdr:to>
      <cdr:x>0.52599</cdr:x>
      <cdr:y>0.13456</cdr:y>
    </cdr:to>
    <cdr:sp macro="" textlink="">
      <cdr:nvSpPr>
        <cdr:cNvPr id="18" name="CaixaDeTexto 1"/>
        <cdr:cNvSpPr txBox="1"/>
      </cdr:nvSpPr>
      <cdr:spPr>
        <a:xfrm xmlns:a="http://schemas.openxmlformats.org/drawingml/2006/main">
          <a:off x="1545695" y="66675"/>
          <a:ext cx="1365133" cy="3524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a:solidFill>
                <a:srgbClr val="002060"/>
              </a:solidFill>
            </a:rPr>
            <a:t>Maracanã</a:t>
          </a:r>
        </a:p>
      </cdr:txBody>
    </cdr:sp>
  </cdr:relSizeAnchor>
  <cdr:relSizeAnchor xmlns:cdr="http://schemas.openxmlformats.org/drawingml/2006/chartDrawing">
    <cdr:from>
      <cdr:x>0.73611</cdr:x>
      <cdr:y>0.78084</cdr:y>
    </cdr:from>
    <cdr:to>
      <cdr:x>0.98279</cdr:x>
      <cdr:y>0.88991</cdr:y>
    </cdr:to>
    <cdr:sp macro="" textlink="">
      <cdr:nvSpPr>
        <cdr:cNvPr id="19" name="CaixaDeTexto 1"/>
        <cdr:cNvSpPr txBox="1"/>
      </cdr:nvSpPr>
      <cdr:spPr>
        <a:xfrm xmlns:a="http://schemas.openxmlformats.org/drawingml/2006/main">
          <a:off x="4073642" y="2432050"/>
          <a:ext cx="1365133" cy="3397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a:solidFill>
                <a:srgbClr val="002060"/>
              </a:solidFill>
            </a:rPr>
            <a:t>Barra</a:t>
          </a:r>
        </a:p>
      </cdr:txBody>
    </cdr:sp>
  </cdr:relSizeAnchor>
  <cdr:relSizeAnchor xmlns:cdr="http://schemas.openxmlformats.org/drawingml/2006/chartDrawing">
    <cdr:from>
      <cdr:x>0.23259</cdr:x>
      <cdr:y>0.22752</cdr:y>
    </cdr:from>
    <cdr:to>
      <cdr:x>0.2803</cdr:x>
      <cdr:y>0.29174</cdr:y>
    </cdr:to>
    <cdr:cxnSp macro="">
      <cdr:nvCxnSpPr>
        <cdr:cNvPr id="20" name="Conector reto 19"/>
        <cdr:cNvCxnSpPr/>
      </cdr:nvCxnSpPr>
      <cdr:spPr>
        <a:xfrm xmlns:a="http://schemas.openxmlformats.org/drawingml/2006/main">
          <a:off x="1256110" y="723062"/>
          <a:ext cx="257662" cy="204096"/>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0.7891</cdr:x>
      <cdr:y>0.71859</cdr:y>
    </cdr:from>
    <cdr:to>
      <cdr:x>0.83649</cdr:x>
      <cdr:y>0.77676</cdr:y>
    </cdr:to>
    <cdr:cxnSp macro="">
      <cdr:nvCxnSpPr>
        <cdr:cNvPr id="21" name="Conector reto 20"/>
        <cdr:cNvCxnSpPr/>
      </cdr:nvCxnSpPr>
      <cdr:spPr>
        <a:xfrm xmlns:a="http://schemas.openxmlformats.org/drawingml/2006/main">
          <a:off x="4366894" y="2238167"/>
          <a:ext cx="262256" cy="181183"/>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0.40448</cdr:x>
      <cdr:y>0.13761</cdr:y>
    </cdr:from>
    <cdr:to>
      <cdr:x>0.43333</cdr:x>
      <cdr:y>0.21509</cdr:y>
    </cdr:to>
    <cdr:cxnSp macro="">
      <cdr:nvCxnSpPr>
        <cdr:cNvPr id="24" name="Conector reto 23"/>
        <cdr:cNvCxnSpPr/>
      </cdr:nvCxnSpPr>
      <cdr:spPr>
        <a:xfrm xmlns:a="http://schemas.openxmlformats.org/drawingml/2006/main">
          <a:off x="2238375" y="428625"/>
          <a:ext cx="159665" cy="241300"/>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0.51138</cdr:x>
      <cdr:y>0.11635</cdr:y>
    </cdr:from>
    <cdr:to>
      <cdr:x>0.5561</cdr:x>
      <cdr:y>0.20698</cdr:y>
    </cdr:to>
    <cdr:cxnSp macro="">
      <cdr:nvCxnSpPr>
        <cdr:cNvPr id="16" name="Conector reto 15"/>
        <cdr:cNvCxnSpPr/>
      </cdr:nvCxnSpPr>
      <cdr:spPr>
        <a:xfrm xmlns:a="http://schemas.openxmlformats.org/drawingml/2006/main" flipH="1">
          <a:off x="2761785" y="369770"/>
          <a:ext cx="241506" cy="288032"/>
        </a:xfrm>
        <a:prstGeom xmlns:a="http://schemas.openxmlformats.org/drawingml/2006/main" prst="line">
          <a:avLst/>
        </a:prstGeom>
        <a:ln xmlns:a="http://schemas.openxmlformats.org/drawingml/2006/main" w="127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0.55307</cdr:x>
      <cdr:y>0.01937</cdr:y>
    </cdr:from>
    <cdr:to>
      <cdr:x>0.79975</cdr:x>
      <cdr:y>0.13252</cdr:y>
    </cdr:to>
    <cdr:sp macro="" textlink="">
      <cdr:nvSpPr>
        <cdr:cNvPr id="23" name="CaixaDeTexto 1"/>
        <cdr:cNvSpPr txBox="1"/>
      </cdr:nvSpPr>
      <cdr:spPr>
        <a:xfrm xmlns:a="http://schemas.openxmlformats.org/drawingml/2006/main">
          <a:off x="3060700" y="60325"/>
          <a:ext cx="1365133" cy="3524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800" b="1" dirty="0" err="1">
              <a:solidFill>
                <a:srgbClr val="002060"/>
              </a:solidFill>
            </a:rPr>
            <a:t>Multirregião</a:t>
          </a:r>
          <a:endParaRPr lang="pt-BR" sz="1800" b="1" dirty="0">
            <a:solidFill>
              <a:srgbClr val="00206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FCD15DC-CEAF-490A-B6FE-6D0DEBAEAEF3}" type="datetimeFigureOut">
              <a:rPr lang="pt-BR" smtClean="0"/>
              <a:t>28/01/2016</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73D0911-FD93-4236-908D-B85AED188685}" type="slidenum">
              <a:rPr lang="pt-BR" smtClean="0"/>
              <a:t>‹nº›</a:t>
            </a:fld>
            <a:endParaRPr lang="pt-BR"/>
          </a:p>
        </p:txBody>
      </p:sp>
    </p:spTree>
    <p:extLst>
      <p:ext uri="{BB962C8B-B14F-4D97-AF65-F5344CB8AC3E}">
        <p14:creationId xmlns:p14="http://schemas.microsoft.com/office/powerpoint/2010/main" val="413287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6FE9BE2-3E12-45F6-A780-7EC4BB4F7551}" type="datetimeFigureOut">
              <a:rPr lang="pt-BR" smtClean="0"/>
              <a:t>28/01/2016</a:t>
            </a:fld>
            <a:endParaRPr lang="pt-BR"/>
          </a:p>
        </p:txBody>
      </p:sp>
      <p:sp>
        <p:nvSpPr>
          <p:cNvPr id="4" name="Espaço Reservado para Imagem de Slide 3"/>
          <p:cNvSpPr>
            <a:spLocks noGrp="1" noRot="1" noChangeAspect="1"/>
          </p:cNvSpPr>
          <p:nvPr>
            <p:ph type="sldImg" idx="2"/>
          </p:nvPr>
        </p:nvSpPr>
        <p:spPr>
          <a:xfrm>
            <a:off x="-2803525" y="744538"/>
            <a:ext cx="12404725" cy="69786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194553" y="8093413"/>
            <a:ext cx="6342433" cy="1088687"/>
          </a:xfrm>
          <a:prstGeom prst="rect">
            <a:avLst/>
          </a:prstGeom>
        </p:spPr>
        <p:txBody>
          <a:bodyPr vert="horz" lIns="91440" tIns="45720" rIns="91440" bIns="45720" rtlCol="0"/>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C61DF65-A832-41C5-A62B-F06A7C5A2BD5}" type="slidenum">
              <a:rPr lang="pt-BR" smtClean="0"/>
              <a:t>‹nº›</a:t>
            </a:fld>
            <a:endParaRPr lang="pt-BR"/>
          </a:p>
        </p:txBody>
      </p:sp>
    </p:spTree>
    <p:extLst>
      <p:ext uri="{BB962C8B-B14F-4D97-AF65-F5344CB8AC3E}">
        <p14:creationId xmlns:p14="http://schemas.microsoft.com/office/powerpoint/2010/main" val="774827314"/>
      </p:ext>
    </p:extLst>
  </p:cSld>
  <p:clrMap bg1="lt1" tx1="dk1" bg2="lt2" tx2="dk2" accent1="accent1" accent2="accent2" accent3="accent3" accent4="accent4" accent5="accent5" accent6="accent6" hlink="hlink" folHlink="folHlink"/>
  <p:notesStyle>
    <a:lvl1pPr marL="0" algn="l" defTabSz="905888" rtl="0" eaLnBrk="1" latinLnBrk="0" hangingPunct="1">
      <a:defRPr sz="1200" kern="1200">
        <a:solidFill>
          <a:schemeClr val="tx1"/>
        </a:solidFill>
        <a:latin typeface="+mn-lt"/>
        <a:ea typeface="+mn-ea"/>
        <a:cs typeface="+mn-cs"/>
      </a:defRPr>
    </a:lvl1pPr>
    <a:lvl2pPr marL="452707" algn="l" defTabSz="905888" rtl="0" eaLnBrk="1" latinLnBrk="0" hangingPunct="1">
      <a:defRPr sz="1200" kern="1200">
        <a:solidFill>
          <a:schemeClr val="tx1"/>
        </a:solidFill>
        <a:latin typeface="+mn-lt"/>
        <a:ea typeface="+mn-ea"/>
        <a:cs typeface="+mn-cs"/>
      </a:defRPr>
    </a:lvl2pPr>
    <a:lvl3pPr marL="905888" algn="l" defTabSz="905888" rtl="0" eaLnBrk="1" latinLnBrk="0" hangingPunct="1">
      <a:defRPr sz="1200" kern="1200">
        <a:solidFill>
          <a:schemeClr val="tx1"/>
        </a:solidFill>
        <a:latin typeface="+mn-lt"/>
        <a:ea typeface="+mn-ea"/>
        <a:cs typeface="+mn-cs"/>
      </a:defRPr>
    </a:lvl3pPr>
    <a:lvl4pPr marL="1358833" algn="l" defTabSz="905888" rtl="0" eaLnBrk="1" latinLnBrk="0" hangingPunct="1">
      <a:defRPr sz="1200" kern="1200">
        <a:solidFill>
          <a:schemeClr val="tx1"/>
        </a:solidFill>
        <a:latin typeface="+mn-lt"/>
        <a:ea typeface="+mn-ea"/>
        <a:cs typeface="+mn-cs"/>
      </a:defRPr>
    </a:lvl4pPr>
    <a:lvl5pPr marL="1811777" algn="l" defTabSz="905888" rtl="0" eaLnBrk="1" latinLnBrk="0" hangingPunct="1">
      <a:defRPr sz="1200" kern="1200">
        <a:solidFill>
          <a:schemeClr val="tx1"/>
        </a:solidFill>
        <a:latin typeface="+mn-lt"/>
        <a:ea typeface="+mn-ea"/>
        <a:cs typeface="+mn-cs"/>
      </a:defRPr>
    </a:lvl5pPr>
    <a:lvl6pPr marL="2264962" algn="l" defTabSz="905888" rtl="0" eaLnBrk="1" latinLnBrk="0" hangingPunct="1">
      <a:defRPr sz="1200" kern="1200">
        <a:solidFill>
          <a:schemeClr val="tx1"/>
        </a:solidFill>
        <a:latin typeface="+mn-lt"/>
        <a:ea typeface="+mn-ea"/>
        <a:cs typeface="+mn-cs"/>
      </a:defRPr>
    </a:lvl6pPr>
    <a:lvl7pPr marL="2717667" algn="l" defTabSz="905888" rtl="0" eaLnBrk="1" latinLnBrk="0" hangingPunct="1">
      <a:defRPr sz="1200" kern="1200">
        <a:solidFill>
          <a:schemeClr val="tx1"/>
        </a:solidFill>
        <a:latin typeface="+mn-lt"/>
        <a:ea typeface="+mn-ea"/>
        <a:cs typeface="+mn-cs"/>
      </a:defRPr>
    </a:lvl7pPr>
    <a:lvl8pPr marL="3170371" algn="l" defTabSz="905888" rtl="0" eaLnBrk="1" latinLnBrk="0" hangingPunct="1">
      <a:defRPr sz="1200" kern="1200">
        <a:solidFill>
          <a:schemeClr val="tx1"/>
        </a:solidFill>
        <a:latin typeface="+mn-lt"/>
        <a:ea typeface="+mn-ea"/>
        <a:cs typeface="+mn-cs"/>
      </a:defRPr>
    </a:lvl8pPr>
    <a:lvl9pPr marL="3623416" algn="l" defTabSz="9058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803525" y="744538"/>
            <a:ext cx="12404725" cy="69786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64B467D-AB9A-45F8-8F28-AD45A1461514}" type="slidenum">
              <a:rPr lang="pt-BR" smtClean="0"/>
              <a:t>4</a:t>
            </a:fld>
            <a:endParaRPr lang="pt-BR"/>
          </a:p>
        </p:txBody>
      </p:sp>
    </p:spTree>
    <p:extLst>
      <p:ext uri="{BB962C8B-B14F-4D97-AF65-F5344CB8AC3E}">
        <p14:creationId xmlns:p14="http://schemas.microsoft.com/office/powerpoint/2010/main" val="21842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a:p>
            <a:endParaRPr lang="pt-BR" baseline="0" dirty="0" smtClean="0"/>
          </a:p>
        </p:txBody>
      </p:sp>
      <p:sp>
        <p:nvSpPr>
          <p:cNvPr id="4" name="Espaço Reservado para Número de Slide 3"/>
          <p:cNvSpPr>
            <a:spLocks noGrp="1"/>
          </p:cNvSpPr>
          <p:nvPr>
            <p:ph type="sldNum" sz="quarter" idx="10"/>
          </p:nvPr>
        </p:nvSpPr>
        <p:spPr/>
        <p:txBody>
          <a:bodyPr/>
          <a:lstStyle/>
          <a:p>
            <a:fld id="{DC19DE5F-08AC-4C2D-A0FD-36640ED09E97}" type="slidenum">
              <a:rPr lang="pt-BR" smtClean="0"/>
              <a:t>11</a:t>
            </a:fld>
            <a:endParaRPr lang="pt-BR" dirty="0"/>
          </a:p>
        </p:txBody>
      </p:sp>
    </p:spTree>
    <p:extLst>
      <p:ext uri="{BB962C8B-B14F-4D97-AF65-F5344CB8AC3E}">
        <p14:creationId xmlns:p14="http://schemas.microsoft.com/office/powerpoint/2010/main" val="238391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982"/>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497"/>
            <a:ext cx="8534400" cy="1752601"/>
          </a:xfrm>
        </p:spPr>
        <p:txBody>
          <a:bodyPr/>
          <a:lstStyle>
            <a:lvl1pPr marL="0" indent="0" algn="ctr">
              <a:buNone/>
              <a:defRPr>
                <a:solidFill>
                  <a:schemeClr val="tx1">
                    <a:tint val="75000"/>
                  </a:schemeClr>
                </a:solidFill>
              </a:defRPr>
            </a:lvl1pPr>
            <a:lvl2pPr marL="488578" indent="0" algn="ctr">
              <a:buNone/>
              <a:defRPr>
                <a:solidFill>
                  <a:schemeClr val="tx1">
                    <a:tint val="75000"/>
                  </a:schemeClr>
                </a:solidFill>
              </a:defRPr>
            </a:lvl2pPr>
            <a:lvl3pPr marL="977154" indent="0" algn="ctr">
              <a:buNone/>
              <a:defRPr>
                <a:solidFill>
                  <a:schemeClr val="tx1">
                    <a:tint val="75000"/>
                  </a:schemeClr>
                </a:solidFill>
              </a:defRPr>
            </a:lvl3pPr>
            <a:lvl4pPr marL="1465734" indent="0" algn="ctr">
              <a:buNone/>
              <a:defRPr>
                <a:solidFill>
                  <a:schemeClr val="tx1">
                    <a:tint val="75000"/>
                  </a:schemeClr>
                </a:solidFill>
              </a:defRPr>
            </a:lvl4pPr>
            <a:lvl5pPr marL="1954110" indent="0" algn="ctr">
              <a:buNone/>
              <a:defRPr>
                <a:solidFill>
                  <a:schemeClr val="tx1">
                    <a:tint val="75000"/>
                  </a:schemeClr>
                </a:solidFill>
              </a:defRPr>
            </a:lvl5pPr>
            <a:lvl6pPr marL="2442434" indent="0" algn="ctr">
              <a:buNone/>
              <a:defRPr>
                <a:solidFill>
                  <a:schemeClr val="tx1">
                    <a:tint val="75000"/>
                  </a:schemeClr>
                </a:solidFill>
              </a:defRPr>
            </a:lvl6pPr>
            <a:lvl7pPr marL="2930857" indent="0" algn="ctr">
              <a:buNone/>
              <a:defRPr>
                <a:solidFill>
                  <a:schemeClr val="tx1">
                    <a:tint val="75000"/>
                  </a:schemeClr>
                </a:solidFill>
              </a:defRPr>
            </a:lvl7pPr>
            <a:lvl8pPr marL="3419336" indent="0" algn="ctr">
              <a:buNone/>
              <a:defRPr>
                <a:solidFill>
                  <a:schemeClr val="tx1">
                    <a:tint val="75000"/>
                  </a:schemeClr>
                </a:solidFill>
              </a:defRPr>
            </a:lvl8pPr>
            <a:lvl9pPr marL="390779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64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0321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11310" y="428629"/>
            <a:ext cx="2266951" cy="9123363"/>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03767" y="428629"/>
            <a:ext cx="6604000" cy="912336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8599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31371" y="274639"/>
            <a:ext cx="11617291" cy="754095"/>
          </a:xfrm>
        </p:spPr>
        <p:txBody>
          <a:bodyPr/>
          <a:lstStyle>
            <a:lvl1pPr algn="l">
              <a:defRPr i="0">
                <a:solidFill>
                  <a:schemeClr val="tx2">
                    <a:lumMod val="75000"/>
                  </a:schemeClr>
                </a:solidFill>
                <a:latin typeface="Arial" panose="020B0604020202020204" pitchFamily="34" charset="0"/>
                <a:cs typeface="Arial" panose="020B0604020202020204" pitchFamily="34" charset="0"/>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431371" y="1600201"/>
            <a:ext cx="11617291" cy="4525963"/>
          </a:xfrm>
        </p:spPr>
        <p:txBody>
          <a:bodyPr>
            <a:normAutofit/>
          </a:bodyPr>
          <a:lstStyle>
            <a:lvl1pPr>
              <a:defRPr sz="3200">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0C08E139-3992-4F6D-A14D-0D527C0C65AD}" type="datetimeFigureOut">
              <a:rPr lang="pt-BR" smtClean="0"/>
              <a:t>28/01/2016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D7A4EA0-5820-4BB2-ADFB-FC42E8EFCACC}" type="slidenum">
              <a:rPr lang="pt-BR" smtClean="0"/>
              <a:t>‹nº›</a:t>
            </a:fld>
            <a:endParaRPr lang="pt-BR" dirty="0"/>
          </a:p>
        </p:txBody>
      </p:sp>
      <p:sp>
        <p:nvSpPr>
          <p:cNvPr id="12" name="Espaço Reservado para Texto 11"/>
          <p:cNvSpPr>
            <a:spLocks noGrp="1"/>
          </p:cNvSpPr>
          <p:nvPr>
            <p:ph type="body" sz="quarter" idx="13" hasCustomPrompt="1"/>
          </p:nvPr>
        </p:nvSpPr>
        <p:spPr>
          <a:xfrm>
            <a:off x="431371" y="1028700"/>
            <a:ext cx="11617291" cy="575733"/>
          </a:xfrm>
        </p:spPr>
        <p:txBody>
          <a:bodyPr>
            <a:noAutofit/>
          </a:bodyPr>
          <a:lstStyle>
            <a:lvl1pPr marL="0" indent="0" algn="l">
              <a:buNone/>
              <a:defRPr sz="2700" i="1">
                <a:solidFill>
                  <a:schemeClr val="tx2">
                    <a:lumMod val="60000"/>
                    <a:lumOff val="40000"/>
                  </a:schemeClr>
                </a:solidFill>
              </a:defRPr>
            </a:lvl1pPr>
          </a:lstStyle>
          <a:p>
            <a:pPr lvl="0"/>
            <a:r>
              <a:rPr lang="pt-BR" dirty="0" smtClean="0"/>
              <a:t>Sub título</a:t>
            </a:r>
            <a:endParaRPr lang="pt-BR" dirty="0"/>
          </a:p>
        </p:txBody>
      </p:sp>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5330" y="6442240"/>
            <a:ext cx="1693332" cy="347133"/>
          </a:xfrm>
          <a:prstGeom prst="rect">
            <a:avLst/>
          </a:prstGeom>
        </p:spPr>
      </p:pic>
    </p:spTree>
    <p:extLst>
      <p:ext uri="{BB962C8B-B14F-4D97-AF65-F5344CB8AC3E}">
        <p14:creationId xmlns:p14="http://schemas.microsoft.com/office/powerpoint/2010/main" val="3036776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5420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69604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53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4936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1402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64123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5561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403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40657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49"/>
            <a:ext cx="4011084" cy="1162051"/>
          </a:xfrm>
        </p:spPr>
        <p:txBody>
          <a:bodyPr anchor="b"/>
          <a:lstStyle>
            <a:lvl1pPr algn="l">
              <a:defRPr sz="27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dirty="0">
              <a:solidFill>
                <a:prstClr val="black">
                  <a:tint val="75000"/>
                </a:prstClr>
              </a:solidFill>
            </a:endParaRPr>
          </a:p>
        </p:txBody>
      </p:sp>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5330" y="6442240"/>
            <a:ext cx="1693332" cy="347133"/>
          </a:xfrm>
          <a:prstGeom prst="rect">
            <a:avLst/>
          </a:prstGeom>
        </p:spPr>
      </p:pic>
    </p:spTree>
    <p:extLst>
      <p:ext uri="{BB962C8B-B14F-4D97-AF65-F5344CB8AC3E}">
        <p14:creationId xmlns:p14="http://schemas.microsoft.com/office/powerpoint/2010/main" val="2149854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p:spPr>
        <p:txBody>
          <a:bodyPr anchor="b"/>
          <a:lstStyle>
            <a:lvl1pPr algn="l">
              <a:defRPr sz="27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pt-BR"/>
          </a:p>
        </p:txBody>
      </p:sp>
      <p:sp>
        <p:nvSpPr>
          <p:cNvPr id="4" name="Espaço Reservado para Texto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5330" y="6442240"/>
            <a:ext cx="1693332" cy="347133"/>
          </a:xfrm>
          <a:prstGeom prst="rect">
            <a:avLst/>
          </a:prstGeom>
        </p:spPr>
      </p:pic>
    </p:spTree>
    <p:extLst>
      <p:ext uri="{BB962C8B-B14F-4D97-AF65-F5344CB8AC3E}">
        <p14:creationId xmlns:p14="http://schemas.microsoft.com/office/powerpoint/2010/main" val="2333558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5330" y="6442240"/>
            <a:ext cx="1693332" cy="347133"/>
          </a:xfrm>
          <a:prstGeom prst="rect">
            <a:avLst/>
          </a:prstGeom>
        </p:spPr>
      </p:pic>
    </p:spTree>
    <p:extLst>
      <p:ext uri="{BB962C8B-B14F-4D97-AF65-F5344CB8AC3E}">
        <p14:creationId xmlns:p14="http://schemas.microsoft.com/office/powerpoint/2010/main" val="192127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0DF508-D558-4920-9048-9F9927A277B0}"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E481FC-077C-4006-9B25-9B5F2EA67EDA}" type="slidenum">
              <a:rPr lang="pt-BR" smtClean="0">
                <a:solidFill>
                  <a:prstClr val="black">
                    <a:tint val="75000"/>
                  </a:prstClr>
                </a:solidFill>
              </a:rPr>
              <a:pPr/>
              <a:t>‹nº›</a:t>
            </a:fld>
            <a:endParaRPr lang="pt-BR">
              <a:solidFill>
                <a:prstClr val="black">
                  <a:tint val="75000"/>
                </a:prstClr>
              </a:solidFill>
            </a:endParaRPr>
          </a:p>
        </p:txBody>
      </p:sp>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5330" y="6442240"/>
            <a:ext cx="1693332" cy="347133"/>
          </a:xfrm>
          <a:prstGeom prst="rect">
            <a:avLst/>
          </a:prstGeom>
        </p:spPr>
      </p:pic>
    </p:spTree>
    <p:extLst>
      <p:ext uri="{BB962C8B-B14F-4D97-AF65-F5344CB8AC3E}">
        <p14:creationId xmlns:p14="http://schemas.microsoft.com/office/powerpoint/2010/main" val="4098177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751853" y="274645"/>
            <a:ext cx="7296811" cy="754095"/>
          </a:xfrm>
        </p:spPr>
        <p:txBody>
          <a:bodyPr/>
          <a:lstStyle>
            <a:lvl1pPr>
              <a:defRPr i="1">
                <a:solidFill>
                  <a:schemeClr val="tx2">
                    <a:lumMod val="75000"/>
                  </a:schemeClr>
                </a:solidFill>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431370" y="1600201"/>
            <a:ext cx="11617291" cy="4525963"/>
          </a:xfrm>
        </p:spPr>
        <p:txBody>
          <a:bodyPr>
            <a:normAutofit/>
          </a:bodyPr>
          <a:lstStyle>
            <a:lvl1pPr>
              <a:defRPr sz="3200"/>
            </a:lvl1pPr>
            <a:lvl2pPr>
              <a:defRPr sz="2700"/>
            </a:lvl2pPr>
            <a:lvl3pPr>
              <a:defRPr sz="2400"/>
            </a:lvl3pPr>
            <a:lvl4pPr>
              <a:defRPr sz="2100"/>
            </a:lvl4pPr>
            <a:lvl5pPr>
              <a:defRPr sz="21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0C08E139-3992-4F6D-A14D-0D527C0C65AD}" type="datetimeFigureOut">
              <a:rPr lang="pt-BR" smtClean="0"/>
              <a:t>28/01/2016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D7A4EA0-5820-4BB2-ADFB-FC42E8EFCACC}" type="slidenum">
              <a:rPr lang="pt-BR" smtClean="0"/>
              <a:t>‹nº›</a:t>
            </a:fld>
            <a:endParaRPr lang="pt-BR" dirty="0"/>
          </a:p>
        </p:txBody>
      </p:sp>
      <p:sp>
        <p:nvSpPr>
          <p:cNvPr id="12" name="Espaço Reservado para Texto 11"/>
          <p:cNvSpPr>
            <a:spLocks noGrp="1"/>
          </p:cNvSpPr>
          <p:nvPr>
            <p:ph type="body" sz="quarter" idx="13" hasCustomPrompt="1"/>
          </p:nvPr>
        </p:nvSpPr>
        <p:spPr>
          <a:xfrm>
            <a:off x="1103445" y="1028700"/>
            <a:ext cx="10945216" cy="575733"/>
          </a:xfrm>
        </p:spPr>
        <p:txBody>
          <a:bodyPr>
            <a:noAutofit/>
          </a:bodyPr>
          <a:lstStyle>
            <a:lvl1pPr marL="0" indent="0" algn="r">
              <a:buNone/>
              <a:defRPr sz="2700" i="1"/>
            </a:lvl1pPr>
          </a:lstStyle>
          <a:p>
            <a:pPr lvl="0"/>
            <a:r>
              <a:rPr lang="pt-BR" dirty="0" smtClean="0"/>
              <a:t>Sub título</a:t>
            </a:r>
            <a:endParaRPr lang="pt-BR" dirty="0"/>
          </a:p>
        </p:txBody>
      </p:sp>
    </p:spTree>
    <p:extLst>
      <p:ext uri="{BB962C8B-B14F-4D97-AF65-F5344CB8AC3E}">
        <p14:creationId xmlns:p14="http://schemas.microsoft.com/office/powerpoint/2010/main" val="38318470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3" y="4406903"/>
            <a:ext cx="10363200" cy="1362076"/>
          </a:xfrm>
        </p:spPr>
        <p:txBody>
          <a:bodyPr anchor="t"/>
          <a:lstStyle>
            <a:lvl1pPr algn="l">
              <a:defRPr sz="44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3" y="2906717"/>
            <a:ext cx="10363200" cy="1500187"/>
          </a:xfrm>
        </p:spPr>
        <p:txBody>
          <a:bodyPr anchor="b"/>
          <a:lstStyle>
            <a:lvl1pPr marL="0" indent="0">
              <a:buNone/>
              <a:defRPr sz="2300">
                <a:solidFill>
                  <a:schemeClr val="tx1">
                    <a:tint val="75000"/>
                  </a:schemeClr>
                </a:solidFill>
              </a:defRPr>
            </a:lvl1pPr>
            <a:lvl2pPr marL="488578" indent="0">
              <a:buNone/>
              <a:defRPr sz="1900">
                <a:solidFill>
                  <a:schemeClr val="tx1">
                    <a:tint val="75000"/>
                  </a:schemeClr>
                </a:solidFill>
              </a:defRPr>
            </a:lvl2pPr>
            <a:lvl3pPr marL="977154" indent="0">
              <a:buNone/>
              <a:defRPr sz="1700">
                <a:solidFill>
                  <a:schemeClr val="tx1">
                    <a:tint val="75000"/>
                  </a:schemeClr>
                </a:solidFill>
              </a:defRPr>
            </a:lvl3pPr>
            <a:lvl4pPr marL="1465734" indent="0">
              <a:buNone/>
              <a:defRPr sz="1500">
                <a:solidFill>
                  <a:schemeClr val="tx1">
                    <a:tint val="75000"/>
                  </a:schemeClr>
                </a:solidFill>
              </a:defRPr>
            </a:lvl4pPr>
            <a:lvl5pPr marL="1954110" indent="0">
              <a:buNone/>
              <a:defRPr sz="1500">
                <a:solidFill>
                  <a:schemeClr val="tx1">
                    <a:tint val="75000"/>
                  </a:schemeClr>
                </a:solidFill>
              </a:defRPr>
            </a:lvl5pPr>
            <a:lvl6pPr marL="2442434" indent="0">
              <a:buNone/>
              <a:defRPr sz="1500">
                <a:solidFill>
                  <a:schemeClr val="tx1">
                    <a:tint val="75000"/>
                  </a:schemeClr>
                </a:solidFill>
              </a:defRPr>
            </a:lvl6pPr>
            <a:lvl7pPr marL="2930857" indent="0">
              <a:buNone/>
              <a:defRPr sz="1500">
                <a:solidFill>
                  <a:schemeClr val="tx1">
                    <a:tint val="75000"/>
                  </a:schemeClr>
                </a:solidFill>
              </a:defRPr>
            </a:lvl7pPr>
            <a:lvl8pPr marL="3419336" indent="0">
              <a:buNone/>
              <a:defRPr sz="1500">
                <a:solidFill>
                  <a:schemeClr val="tx1">
                    <a:tint val="75000"/>
                  </a:schemeClr>
                </a:solidFill>
              </a:defRPr>
            </a:lvl8pPr>
            <a:lvl9pPr marL="3907790" indent="0">
              <a:buNone/>
              <a:defRPr sz="15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5883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04022" y="2495560"/>
            <a:ext cx="4434417" cy="7056437"/>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141388" y="2495560"/>
            <a:ext cx="4436533" cy="7056437"/>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900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8" y="274886"/>
            <a:ext cx="10972800" cy="1143001"/>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52" y="1535117"/>
            <a:ext cx="5386919" cy="639763"/>
          </a:xfrm>
        </p:spPr>
        <p:txBody>
          <a:bodyPr anchor="b"/>
          <a:lstStyle>
            <a:lvl1pPr marL="0" indent="0">
              <a:buNone/>
              <a:defRPr sz="2700" b="1"/>
            </a:lvl1pPr>
            <a:lvl2pPr marL="488578" indent="0">
              <a:buNone/>
              <a:defRPr sz="2300" b="1"/>
            </a:lvl2pPr>
            <a:lvl3pPr marL="977154" indent="0">
              <a:buNone/>
              <a:defRPr sz="1900" b="1"/>
            </a:lvl3pPr>
            <a:lvl4pPr marL="1465734" indent="0">
              <a:buNone/>
              <a:defRPr sz="1700" b="1"/>
            </a:lvl4pPr>
            <a:lvl5pPr marL="1954110" indent="0">
              <a:buNone/>
              <a:defRPr sz="1700" b="1"/>
            </a:lvl5pPr>
            <a:lvl6pPr marL="2442434" indent="0">
              <a:buNone/>
              <a:defRPr sz="1700" b="1"/>
            </a:lvl6pPr>
            <a:lvl7pPr marL="2930857" indent="0">
              <a:buNone/>
              <a:defRPr sz="1700" b="1"/>
            </a:lvl7pPr>
            <a:lvl8pPr marL="3419336" indent="0">
              <a:buNone/>
              <a:defRPr sz="1700" b="1"/>
            </a:lvl8pPr>
            <a:lvl9pPr marL="3907790" indent="0">
              <a:buNone/>
              <a:defRPr sz="1700" b="1"/>
            </a:lvl9pPr>
          </a:lstStyle>
          <a:p>
            <a:pPr lvl="0"/>
            <a:r>
              <a:rPr lang="pt-BR" smtClean="0"/>
              <a:t>Clique para editar o texto mestre</a:t>
            </a:r>
          </a:p>
        </p:txBody>
      </p:sp>
      <p:sp>
        <p:nvSpPr>
          <p:cNvPr id="4" name="Espaço Reservado para Conteúdo 3"/>
          <p:cNvSpPr>
            <a:spLocks noGrp="1"/>
          </p:cNvSpPr>
          <p:nvPr>
            <p:ph sz="half" idx="2"/>
          </p:nvPr>
        </p:nvSpPr>
        <p:spPr>
          <a:xfrm>
            <a:off x="609652" y="2174876"/>
            <a:ext cx="5386919" cy="3951288"/>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85" y="1535117"/>
            <a:ext cx="5389032" cy="639763"/>
          </a:xfrm>
        </p:spPr>
        <p:txBody>
          <a:bodyPr anchor="b"/>
          <a:lstStyle>
            <a:lvl1pPr marL="0" indent="0">
              <a:buNone/>
              <a:defRPr sz="2700" b="1"/>
            </a:lvl1pPr>
            <a:lvl2pPr marL="488578" indent="0">
              <a:buNone/>
              <a:defRPr sz="2300" b="1"/>
            </a:lvl2pPr>
            <a:lvl3pPr marL="977154" indent="0">
              <a:buNone/>
              <a:defRPr sz="1900" b="1"/>
            </a:lvl3pPr>
            <a:lvl4pPr marL="1465734" indent="0">
              <a:buNone/>
              <a:defRPr sz="1700" b="1"/>
            </a:lvl4pPr>
            <a:lvl5pPr marL="1954110" indent="0">
              <a:buNone/>
              <a:defRPr sz="1700" b="1"/>
            </a:lvl5pPr>
            <a:lvl6pPr marL="2442434" indent="0">
              <a:buNone/>
              <a:defRPr sz="1700" b="1"/>
            </a:lvl6pPr>
            <a:lvl7pPr marL="2930857" indent="0">
              <a:buNone/>
              <a:defRPr sz="1700" b="1"/>
            </a:lvl7pPr>
            <a:lvl8pPr marL="3419336" indent="0">
              <a:buNone/>
              <a:defRPr sz="1700" b="1"/>
            </a:lvl8pPr>
            <a:lvl9pPr marL="3907790" indent="0">
              <a:buNone/>
              <a:defRPr sz="1700" b="1"/>
            </a:lvl9pPr>
          </a:lstStyle>
          <a:p>
            <a:pPr lvl="0"/>
            <a:r>
              <a:rPr lang="pt-BR" smtClean="0"/>
              <a:t>Clique para editar o texto mestre</a:t>
            </a:r>
          </a:p>
        </p:txBody>
      </p:sp>
      <p:sp>
        <p:nvSpPr>
          <p:cNvPr id="6" name="Espaço Reservado para Conteúdo 5"/>
          <p:cNvSpPr>
            <a:spLocks noGrp="1"/>
          </p:cNvSpPr>
          <p:nvPr>
            <p:ph sz="quarter" idx="4"/>
          </p:nvPr>
        </p:nvSpPr>
        <p:spPr>
          <a:xfrm>
            <a:off x="6193385" y="2174876"/>
            <a:ext cx="5389032" cy="3951288"/>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6081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306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CaixaDeTexto 4"/>
          <p:cNvSpPr txBox="1"/>
          <p:nvPr userDrawn="1"/>
        </p:nvSpPr>
        <p:spPr>
          <a:xfrm>
            <a:off x="10580153" y="6431893"/>
            <a:ext cx="1563875" cy="349155"/>
          </a:xfrm>
          <a:prstGeom prst="rect">
            <a:avLst/>
          </a:prstGeom>
          <a:noFill/>
        </p:spPr>
        <p:txBody>
          <a:bodyPr wrap="none" lIns="116098" tIns="58048" rIns="116098" bIns="58048" rtlCol="0">
            <a:spAutoFit/>
          </a:bodyPr>
          <a:lstStyle/>
          <a:p>
            <a:pPr defTabSz="977154"/>
            <a:r>
              <a:rPr lang="pt-BR" sz="1500" dirty="0" smtClean="0">
                <a:solidFill>
                  <a:prstClr val="black"/>
                </a:solidFill>
              </a:rPr>
              <a:t>Versão JAN/2014</a:t>
            </a:r>
            <a:endParaRPr lang="pt-BR" sz="1500" dirty="0">
              <a:solidFill>
                <a:prstClr val="black"/>
              </a:solidFill>
            </a:endParaRPr>
          </a:p>
        </p:txBody>
      </p:sp>
    </p:spTree>
    <p:extLst>
      <p:ext uri="{BB962C8B-B14F-4D97-AF65-F5344CB8AC3E}">
        <p14:creationId xmlns:p14="http://schemas.microsoft.com/office/powerpoint/2010/main" val="153656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21" y="273057"/>
            <a:ext cx="4011083" cy="1162051"/>
          </a:xfrm>
        </p:spPr>
        <p:txBody>
          <a:bodyPr anchor="b"/>
          <a:lstStyle>
            <a:lvl1pPr algn="l">
              <a:defRPr sz="23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222"/>
            <a:ext cx="6815667" cy="5853113"/>
          </a:xfrm>
        </p:spPr>
        <p:txBody>
          <a:bodyPr/>
          <a:lstStyle>
            <a:lvl1pPr>
              <a:defRPr sz="35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21" y="1435104"/>
            <a:ext cx="4011083" cy="4691063"/>
          </a:xfrm>
        </p:spPr>
        <p:txBody>
          <a:bodyPr/>
          <a:lstStyle>
            <a:lvl1pPr marL="0" indent="0">
              <a:buNone/>
              <a:defRPr sz="1500"/>
            </a:lvl1pPr>
            <a:lvl2pPr marL="488578" indent="0">
              <a:buNone/>
              <a:defRPr sz="1300"/>
            </a:lvl2pPr>
            <a:lvl3pPr marL="977154" indent="0">
              <a:buNone/>
              <a:defRPr sz="1100"/>
            </a:lvl3pPr>
            <a:lvl4pPr marL="1465734" indent="0">
              <a:buNone/>
              <a:defRPr sz="1100"/>
            </a:lvl4pPr>
            <a:lvl5pPr marL="1954110" indent="0">
              <a:buNone/>
              <a:defRPr sz="1100"/>
            </a:lvl5pPr>
            <a:lvl6pPr marL="2442434" indent="0">
              <a:buNone/>
              <a:defRPr sz="1100"/>
            </a:lvl6pPr>
            <a:lvl7pPr marL="2930857" indent="0">
              <a:buNone/>
              <a:defRPr sz="1100"/>
            </a:lvl7pPr>
            <a:lvl8pPr marL="3419336" indent="0">
              <a:buNone/>
              <a:defRPr sz="1100"/>
            </a:lvl8pPr>
            <a:lvl9pPr marL="3907790" indent="0">
              <a:buNone/>
              <a:defRPr sz="11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5332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5"/>
            <a:ext cx="7315200" cy="566739"/>
          </a:xfrm>
        </p:spPr>
        <p:txBody>
          <a:bodyPr anchor="b"/>
          <a:lstStyle>
            <a:lvl1pPr algn="l">
              <a:defRPr sz="23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9"/>
            <a:ext cx="7315200" cy="4114800"/>
          </a:xfrm>
        </p:spPr>
        <p:txBody>
          <a:bodyPr/>
          <a:lstStyle>
            <a:lvl1pPr marL="0" indent="0">
              <a:buNone/>
              <a:defRPr sz="3500"/>
            </a:lvl1pPr>
            <a:lvl2pPr marL="488578" indent="0">
              <a:buNone/>
              <a:defRPr sz="3100"/>
            </a:lvl2pPr>
            <a:lvl3pPr marL="977154" indent="0">
              <a:buNone/>
              <a:defRPr sz="2700"/>
            </a:lvl3pPr>
            <a:lvl4pPr marL="1465734" indent="0">
              <a:buNone/>
              <a:defRPr sz="2300"/>
            </a:lvl4pPr>
            <a:lvl5pPr marL="1954110" indent="0">
              <a:buNone/>
              <a:defRPr sz="2300"/>
            </a:lvl5pPr>
            <a:lvl6pPr marL="2442434" indent="0">
              <a:buNone/>
              <a:defRPr sz="2300"/>
            </a:lvl6pPr>
            <a:lvl7pPr marL="2930857" indent="0">
              <a:buNone/>
              <a:defRPr sz="2300"/>
            </a:lvl7pPr>
            <a:lvl8pPr marL="3419336" indent="0">
              <a:buNone/>
              <a:defRPr sz="2300"/>
            </a:lvl8pPr>
            <a:lvl9pPr marL="3907790" indent="0">
              <a:buNone/>
              <a:defRPr sz="2300"/>
            </a:lvl9pPr>
          </a:lstStyle>
          <a:p>
            <a:endParaRPr lang="pt-BR"/>
          </a:p>
        </p:txBody>
      </p:sp>
      <p:sp>
        <p:nvSpPr>
          <p:cNvPr id="4" name="Espaço Reservado para Texto 3"/>
          <p:cNvSpPr>
            <a:spLocks noGrp="1"/>
          </p:cNvSpPr>
          <p:nvPr>
            <p:ph type="body" sz="half" idx="2"/>
          </p:nvPr>
        </p:nvSpPr>
        <p:spPr>
          <a:xfrm>
            <a:off x="2389717" y="5367893"/>
            <a:ext cx="7315200" cy="804863"/>
          </a:xfrm>
        </p:spPr>
        <p:txBody>
          <a:bodyPr/>
          <a:lstStyle>
            <a:lvl1pPr marL="0" indent="0">
              <a:buNone/>
              <a:defRPr sz="1500"/>
            </a:lvl1pPr>
            <a:lvl2pPr marL="488578" indent="0">
              <a:buNone/>
              <a:defRPr sz="1300"/>
            </a:lvl2pPr>
            <a:lvl3pPr marL="977154" indent="0">
              <a:buNone/>
              <a:defRPr sz="1100"/>
            </a:lvl3pPr>
            <a:lvl4pPr marL="1465734" indent="0">
              <a:buNone/>
              <a:defRPr sz="1100"/>
            </a:lvl4pPr>
            <a:lvl5pPr marL="1954110" indent="0">
              <a:buNone/>
              <a:defRPr sz="1100"/>
            </a:lvl5pPr>
            <a:lvl6pPr marL="2442434" indent="0">
              <a:buNone/>
              <a:defRPr sz="1100"/>
            </a:lvl6pPr>
            <a:lvl7pPr marL="2930857" indent="0">
              <a:buNone/>
              <a:defRPr sz="1100"/>
            </a:lvl7pPr>
            <a:lvl8pPr marL="3419336" indent="0">
              <a:buNone/>
              <a:defRPr sz="1100"/>
            </a:lvl8pPr>
            <a:lvl9pPr marL="3907790" indent="0">
              <a:buNone/>
              <a:defRPr sz="11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5FF7EB5-8A3A-4C56-8354-F69CE7FE091E}" type="datetimeFigureOut">
              <a:rPr lang="pt-BR" smtClean="0">
                <a:solidFill>
                  <a:prstClr val="black">
                    <a:tint val="75000"/>
                  </a:prstClr>
                </a:solidFill>
              </a:rPr>
              <a:pPr/>
              <a:t>28/01/2016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9BADB03-ACDC-45F6-80E2-3784E485128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4504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8" y="274886"/>
            <a:ext cx="10972800" cy="1143001"/>
          </a:xfrm>
          <a:prstGeom prst="rect">
            <a:avLst/>
          </a:prstGeom>
        </p:spPr>
        <p:txBody>
          <a:bodyPr vert="horz" lIns="97878" tIns="48804" rIns="97878" bIns="48804"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8" y="1600201"/>
            <a:ext cx="10972800" cy="4525963"/>
          </a:xfrm>
          <a:prstGeom prst="rect">
            <a:avLst/>
          </a:prstGeom>
        </p:spPr>
        <p:txBody>
          <a:bodyPr vert="horz" lIns="97878" tIns="48804" rIns="97878" bIns="48804"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17" y="6356364"/>
            <a:ext cx="2844800" cy="365125"/>
          </a:xfrm>
          <a:prstGeom prst="rect">
            <a:avLst/>
          </a:prstGeom>
        </p:spPr>
        <p:txBody>
          <a:bodyPr vert="horz" lIns="97878" tIns="48804" rIns="97878" bIns="48804" rtlCol="0" anchor="ctr"/>
          <a:lstStyle>
            <a:lvl1pPr algn="l">
              <a:defRPr sz="1300">
                <a:solidFill>
                  <a:schemeClr val="tx1">
                    <a:tint val="75000"/>
                  </a:schemeClr>
                </a:solidFill>
              </a:defRPr>
            </a:lvl1pPr>
          </a:lstStyle>
          <a:p>
            <a:pPr defTabSz="977154"/>
            <a:fld id="{F5FF7EB5-8A3A-4C56-8354-F69CE7FE091E}" type="datetimeFigureOut">
              <a:rPr lang="pt-BR" smtClean="0">
                <a:solidFill>
                  <a:prstClr val="black">
                    <a:tint val="75000"/>
                  </a:prstClr>
                </a:solidFill>
              </a:rPr>
              <a:pPr defTabSz="977154"/>
              <a:t>28/01/2016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64"/>
            <a:ext cx="3860800" cy="365125"/>
          </a:xfrm>
          <a:prstGeom prst="rect">
            <a:avLst/>
          </a:prstGeom>
        </p:spPr>
        <p:txBody>
          <a:bodyPr vert="horz" lIns="97878" tIns="48804" rIns="97878" bIns="48804" rtlCol="0" anchor="ctr"/>
          <a:lstStyle>
            <a:lvl1pPr algn="ctr">
              <a:defRPr sz="1300">
                <a:solidFill>
                  <a:schemeClr val="tx1">
                    <a:tint val="75000"/>
                  </a:schemeClr>
                </a:solidFill>
              </a:defRPr>
            </a:lvl1pPr>
          </a:lstStyle>
          <a:p>
            <a:pPr defTabSz="977154"/>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17" y="6356364"/>
            <a:ext cx="2844800" cy="365125"/>
          </a:xfrm>
          <a:prstGeom prst="rect">
            <a:avLst/>
          </a:prstGeom>
        </p:spPr>
        <p:txBody>
          <a:bodyPr vert="horz" lIns="97878" tIns="48804" rIns="97878" bIns="48804" rtlCol="0" anchor="ctr"/>
          <a:lstStyle>
            <a:lvl1pPr algn="r">
              <a:defRPr sz="1300">
                <a:solidFill>
                  <a:schemeClr val="tx1">
                    <a:tint val="75000"/>
                  </a:schemeClr>
                </a:solidFill>
              </a:defRPr>
            </a:lvl1pPr>
          </a:lstStyle>
          <a:p>
            <a:pPr defTabSz="977154"/>
            <a:fld id="{59BADB03-ACDC-45F6-80E2-3784E4851285}" type="slidenum">
              <a:rPr lang="pt-BR" smtClean="0">
                <a:solidFill>
                  <a:prstClr val="black">
                    <a:tint val="75000"/>
                  </a:prstClr>
                </a:solidFill>
              </a:rPr>
              <a:pPr defTabSz="977154"/>
              <a:t>‹nº›</a:t>
            </a:fld>
            <a:endParaRPr lang="pt-BR">
              <a:solidFill>
                <a:prstClr val="black">
                  <a:tint val="75000"/>
                </a:prstClr>
              </a:solidFill>
            </a:endParaRPr>
          </a:p>
        </p:txBody>
      </p:sp>
    </p:spTree>
    <p:extLst>
      <p:ext uri="{BB962C8B-B14F-4D97-AF65-F5344CB8AC3E}">
        <p14:creationId xmlns:p14="http://schemas.microsoft.com/office/powerpoint/2010/main" val="867217478"/>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98" r:id="rId12"/>
  </p:sldLayoutIdLst>
  <p:txStyles>
    <p:titleStyle>
      <a:lvl1pPr algn="ctr" defTabSz="977154" rtl="0" eaLnBrk="1" latinLnBrk="0" hangingPunct="1">
        <a:spcBef>
          <a:spcPct val="0"/>
        </a:spcBef>
        <a:buNone/>
        <a:defRPr sz="4700" kern="1200">
          <a:solidFill>
            <a:schemeClr val="tx1"/>
          </a:solidFill>
          <a:latin typeface="+mj-lt"/>
          <a:ea typeface="+mj-ea"/>
          <a:cs typeface="+mj-cs"/>
        </a:defRPr>
      </a:lvl1pPr>
    </p:titleStyle>
    <p:bodyStyle>
      <a:lvl1pPr marL="366350" indent="-366350" algn="l" defTabSz="97715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793735" indent="-305159" algn="l" defTabSz="9771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21167" indent="-244297" algn="l" defTabSz="9771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09735" indent="-244297" algn="l" defTabSz="977154"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197997" indent="-244297" algn="l" defTabSz="977154"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686364" indent="-244297" algn="l" defTabSz="97715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174943" indent="-244297" algn="l" defTabSz="97715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663515" indent="-244297" algn="l" defTabSz="97715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152095" indent="-244297" algn="l" defTabSz="97715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977154" rtl="0" eaLnBrk="1" latinLnBrk="0" hangingPunct="1">
        <a:defRPr sz="1900" kern="1200">
          <a:solidFill>
            <a:schemeClr val="tx1"/>
          </a:solidFill>
          <a:latin typeface="+mn-lt"/>
          <a:ea typeface="+mn-ea"/>
          <a:cs typeface="+mn-cs"/>
        </a:defRPr>
      </a:lvl1pPr>
      <a:lvl2pPr marL="488578" algn="l" defTabSz="977154" rtl="0" eaLnBrk="1" latinLnBrk="0" hangingPunct="1">
        <a:defRPr sz="1900" kern="1200">
          <a:solidFill>
            <a:schemeClr val="tx1"/>
          </a:solidFill>
          <a:latin typeface="+mn-lt"/>
          <a:ea typeface="+mn-ea"/>
          <a:cs typeface="+mn-cs"/>
        </a:defRPr>
      </a:lvl2pPr>
      <a:lvl3pPr marL="977154" algn="l" defTabSz="977154" rtl="0" eaLnBrk="1" latinLnBrk="0" hangingPunct="1">
        <a:defRPr sz="1900" kern="1200">
          <a:solidFill>
            <a:schemeClr val="tx1"/>
          </a:solidFill>
          <a:latin typeface="+mn-lt"/>
          <a:ea typeface="+mn-ea"/>
          <a:cs typeface="+mn-cs"/>
        </a:defRPr>
      </a:lvl3pPr>
      <a:lvl4pPr marL="1465734" algn="l" defTabSz="977154" rtl="0" eaLnBrk="1" latinLnBrk="0" hangingPunct="1">
        <a:defRPr sz="1900" kern="1200">
          <a:solidFill>
            <a:schemeClr val="tx1"/>
          </a:solidFill>
          <a:latin typeface="+mn-lt"/>
          <a:ea typeface="+mn-ea"/>
          <a:cs typeface="+mn-cs"/>
        </a:defRPr>
      </a:lvl4pPr>
      <a:lvl5pPr marL="1954110" algn="l" defTabSz="977154" rtl="0" eaLnBrk="1" latinLnBrk="0" hangingPunct="1">
        <a:defRPr sz="1900" kern="1200">
          <a:solidFill>
            <a:schemeClr val="tx1"/>
          </a:solidFill>
          <a:latin typeface="+mn-lt"/>
          <a:ea typeface="+mn-ea"/>
          <a:cs typeface="+mn-cs"/>
        </a:defRPr>
      </a:lvl5pPr>
      <a:lvl6pPr marL="2442434" algn="l" defTabSz="977154" rtl="0" eaLnBrk="1" latinLnBrk="0" hangingPunct="1">
        <a:defRPr sz="1900" kern="1200">
          <a:solidFill>
            <a:schemeClr val="tx1"/>
          </a:solidFill>
          <a:latin typeface="+mn-lt"/>
          <a:ea typeface="+mn-ea"/>
          <a:cs typeface="+mn-cs"/>
        </a:defRPr>
      </a:lvl6pPr>
      <a:lvl7pPr marL="2930857" algn="l" defTabSz="977154" rtl="0" eaLnBrk="1" latinLnBrk="0" hangingPunct="1">
        <a:defRPr sz="1900" kern="1200">
          <a:solidFill>
            <a:schemeClr val="tx1"/>
          </a:solidFill>
          <a:latin typeface="+mn-lt"/>
          <a:ea typeface="+mn-ea"/>
          <a:cs typeface="+mn-cs"/>
        </a:defRPr>
      </a:lvl7pPr>
      <a:lvl8pPr marL="3419336" algn="l" defTabSz="977154" rtl="0" eaLnBrk="1" latinLnBrk="0" hangingPunct="1">
        <a:defRPr sz="1900" kern="1200">
          <a:solidFill>
            <a:schemeClr val="tx1"/>
          </a:solidFill>
          <a:latin typeface="+mn-lt"/>
          <a:ea typeface="+mn-ea"/>
          <a:cs typeface="+mn-cs"/>
        </a:defRPr>
      </a:lvl8pPr>
      <a:lvl9pPr marL="3907790" algn="l" defTabSz="9771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7"/>
            <a:ext cx="10972800" cy="1143000"/>
          </a:xfrm>
          <a:prstGeom prst="rect">
            <a:avLst/>
          </a:prstGeom>
        </p:spPr>
        <p:txBody>
          <a:bodyPr vert="horz" lIns="121917" tIns="60958" rIns="121917" bIns="60958"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F70DF508-D558-4920-9048-9F9927A277B0}" type="datetimeFigureOut">
              <a:rPr lang="pt-BR" smtClean="0">
                <a:solidFill>
                  <a:prstClr val="black">
                    <a:tint val="75000"/>
                  </a:prstClr>
                </a:solidFill>
              </a:rPr>
              <a:pPr defTabSz="1219170"/>
              <a:t>28/01/2016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5BE481FC-077C-4006-9B25-9B5F2EA67EDA}" type="slidenum">
              <a:rPr lang="pt-BR" smtClean="0">
                <a:solidFill>
                  <a:prstClr val="black">
                    <a:tint val="75000"/>
                  </a:prstClr>
                </a:solidFill>
              </a:rPr>
              <a:pPr defTabSz="1219170"/>
              <a:t>‹nº›</a:t>
            </a:fld>
            <a:endParaRPr lang="pt-BR">
              <a:solidFill>
                <a:prstClr val="black">
                  <a:tint val="75000"/>
                </a:prstClr>
              </a:solidFill>
            </a:endParaRPr>
          </a:p>
        </p:txBody>
      </p:sp>
    </p:spTree>
    <p:extLst>
      <p:ext uri="{BB962C8B-B14F-4D97-AF65-F5344CB8AC3E}">
        <p14:creationId xmlns:p14="http://schemas.microsoft.com/office/powerpoint/2010/main" val="1600593956"/>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9" r:id="rId12"/>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pt-B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90" y="0"/>
            <a:ext cx="10715625" cy="6858000"/>
          </a:xfrm>
          <a:prstGeom prst="rect">
            <a:avLst/>
          </a:prstGeom>
        </p:spPr>
      </p:pic>
      <p:sp>
        <p:nvSpPr>
          <p:cNvPr id="7" name="Espaço Reservado para Conteúdo 2"/>
          <p:cNvSpPr txBox="1">
            <a:spLocks/>
          </p:cNvSpPr>
          <p:nvPr/>
        </p:nvSpPr>
        <p:spPr>
          <a:xfrm>
            <a:off x="403787" y="1688531"/>
            <a:ext cx="10972800" cy="3084620"/>
          </a:xfrm>
          <a:prstGeom prst="rect">
            <a:avLst/>
          </a:prstGeom>
        </p:spPr>
        <p:txBody>
          <a:bodyPr vert="horz" lIns="121146" tIns="60573" rIns="121146" bIns="60573"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pPr>
            <a:endParaRPr lang="pt-BR" sz="2400" i="1" dirty="0">
              <a:solidFill>
                <a:srgbClr val="1F497D">
                  <a:lumMod val="75000"/>
                </a:srgbClr>
              </a:solidFill>
              <a:latin typeface="+mj-lt"/>
              <a:cs typeface="Arial" panose="020B0604020202020204" pitchFamily="34" charset="0"/>
            </a:endParaRPr>
          </a:p>
          <a:p>
            <a:pPr algn="l">
              <a:lnSpc>
                <a:spcPct val="80000"/>
              </a:lnSpc>
            </a:pPr>
            <a:r>
              <a:rPr lang="pt-BR" sz="3600" dirty="0" smtClean="0">
                <a:solidFill>
                  <a:srgbClr val="1F497D">
                    <a:lumMod val="75000"/>
                  </a:srgbClr>
                </a:solidFill>
                <a:latin typeface="+mj-lt"/>
                <a:cs typeface="Arial" panose="020B0604020202020204" pitchFamily="34" charset="0"/>
              </a:rPr>
              <a:t>Matriz de Responsabilidades </a:t>
            </a:r>
          </a:p>
          <a:p>
            <a:pPr algn="l">
              <a:lnSpc>
                <a:spcPct val="80000"/>
              </a:lnSpc>
            </a:pPr>
            <a:r>
              <a:rPr lang="pt-BR" sz="2400" dirty="0" smtClean="0">
                <a:solidFill>
                  <a:srgbClr val="1F497D">
                    <a:lumMod val="75000"/>
                  </a:srgbClr>
                </a:solidFill>
                <a:latin typeface="+mj-lt"/>
                <a:cs typeface="Arial" panose="020B0604020202020204" pitchFamily="34" charset="0"/>
              </a:rPr>
              <a:t>4ª atualização</a:t>
            </a:r>
            <a:r>
              <a:rPr lang="pt-BR" sz="2600" dirty="0" smtClean="0">
                <a:solidFill>
                  <a:srgbClr val="1F497D">
                    <a:lumMod val="75000"/>
                  </a:srgbClr>
                </a:solidFill>
                <a:latin typeface="+mj-lt"/>
                <a:cs typeface="Arial" panose="020B0604020202020204" pitchFamily="34" charset="0"/>
              </a:rPr>
              <a:t/>
            </a:r>
            <a:br>
              <a:rPr lang="pt-BR" sz="2600" dirty="0" smtClean="0">
                <a:solidFill>
                  <a:srgbClr val="1F497D">
                    <a:lumMod val="75000"/>
                  </a:srgbClr>
                </a:solidFill>
                <a:latin typeface="+mj-lt"/>
                <a:cs typeface="Arial" panose="020B0604020202020204" pitchFamily="34" charset="0"/>
              </a:rPr>
            </a:br>
            <a:endParaRPr lang="pt-BR" sz="2400" i="1" dirty="0" smtClean="0">
              <a:solidFill>
                <a:srgbClr val="1F497D">
                  <a:lumMod val="75000"/>
                </a:srgbClr>
              </a:solidFill>
              <a:latin typeface="+mj-lt"/>
              <a:cs typeface="Arial" panose="020B0604020202020204" pitchFamily="34" charset="0"/>
            </a:endParaRPr>
          </a:p>
          <a:p>
            <a:pPr algn="l"/>
            <a:r>
              <a:rPr lang="pt-BR" sz="1800" i="1" dirty="0" smtClean="0">
                <a:solidFill>
                  <a:srgbClr val="1F497D">
                    <a:lumMod val="75000"/>
                  </a:srgbClr>
                </a:solidFill>
                <a:latin typeface="+mj-lt"/>
                <a:cs typeface="Arial" panose="020B0604020202020204" pitchFamily="34" charset="0"/>
              </a:rPr>
              <a:t>29 de janeiro de 2016</a:t>
            </a:r>
            <a:endParaRPr lang="pt-BR" sz="1800" i="1" dirty="0">
              <a:solidFill>
                <a:srgbClr val="1F497D">
                  <a:lumMod val="75000"/>
                </a:srgbClr>
              </a:solidFill>
              <a:latin typeface="+mj-lt"/>
              <a:cs typeface="Arial" panose="020B0604020202020204" pitchFamily="34" charset="0"/>
            </a:endParaRPr>
          </a:p>
        </p:txBody>
      </p:sp>
      <p:pic>
        <p:nvPicPr>
          <p:cNvPr id="8" name="Picture 2" descr="C:\Users\DB2\Downloads\fundo_20140310_02.jpg"/>
          <p:cNvPicPr>
            <a:picLocks noChangeAspect="1" noChangeArrowheads="1"/>
          </p:cNvPicPr>
          <p:nvPr/>
        </p:nvPicPr>
        <p:blipFill rotWithShape="1">
          <a:blip r:embed="rId3">
            <a:extLst>
              <a:ext uri="{28A0092B-C50C-407E-A947-70E740481C1C}">
                <a14:useLocalDpi xmlns:a14="http://schemas.microsoft.com/office/drawing/2010/main" val="0"/>
              </a:ext>
            </a:extLst>
          </a:blip>
          <a:srcRect t="80015" r="87284"/>
          <a:stretch/>
        </p:blipFill>
        <p:spPr bwMode="auto">
          <a:xfrm>
            <a:off x="4079778" y="5457717"/>
            <a:ext cx="1060799" cy="93739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13" y="96925"/>
            <a:ext cx="4400551" cy="1190625"/>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62" y="5549460"/>
            <a:ext cx="3318134" cy="722616"/>
          </a:xfrm>
          <a:prstGeom prst="rect">
            <a:avLst/>
          </a:prstGeom>
        </p:spPr>
      </p:pic>
    </p:spTree>
    <p:extLst>
      <p:ext uri="{BB962C8B-B14F-4D97-AF65-F5344CB8AC3E}">
        <p14:creationId xmlns:p14="http://schemas.microsoft.com/office/powerpoint/2010/main" val="429278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21441594"/>
              </p:ext>
            </p:extLst>
          </p:nvPr>
        </p:nvGraphicFramePr>
        <p:xfrm>
          <a:off x="0" y="671804"/>
          <a:ext cx="12185148" cy="3219710"/>
        </p:xfrm>
        <a:graphic>
          <a:graphicData uri="http://schemas.openxmlformats.org/drawingml/2006/table">
            <a:tbl>
              <a:tblPr>
                <a:tableStyleId>{5C22544A-7EE6-4342-B048-85BDC9FD1C3A}</a:tableStyleId>
              </a:tblPr>
              <a:tblGrid>
                <a:gridCol w="1331859"/>
                <a:gridCol w="882946"/>
                <a:gridCol w="2075915"/>
                <a:gridCol w="763897"/>
                <a:gridCol w="766377"/>
                <a:gridCol w="885425"/>
                <a:gridCol w="773818"/>
                <a:gridCol w="773818"/>
                <a:gridCol w="793659"/>
                <a:gridCol w="796139"/>
                <a:gridCol w="773818"/>
                <a:gridCol w="644848"/>
                <a:gridCol w="922629"/>
              </a:tblGrid>
              <a:tr h="250276">
                <a:tc>
                  <a:txBody>
                    <a:bodyPr/>
                    <a:lstStyle/>
                    <a:p>
                      <a:pPr algn="ctr" fontAlgn="ctr"/>
                      <a:r>
                        <a:rPr lang="pt-BR" sz="1100" u="none" strike="noStrike" dirty="0">
                          <a:effectLst/>
                        </a:rPr>
                        <a:t>A P O</a:t>
                      </a:r>
                      <a:endParaRPr lang="pt-BR" sz="1100" b="1" i="1" u="none" strike="noStrike" dirty="0">
                        <a:solidFill>
                          <a:srgbClr val="000000"/>
                        </a:solidFill>
                        <a:effectLst/>
                        <a:latin typeface="Calibri"/>
                      </a:endParaRPr>
                    </a:p>
                  </a:txBody>
                  <a:tcPr marL="0" marR="0" marT="0" marB="0" anchor="ctr">
                    <a:solidFill>
                      <a:srgbClr val="FCFCD8"/>
                    </a:solidFill>
                  </a:tcPr>
                </a:tc>
                <a:tc gridSpan="11">
                  <a:txBody>
                    <a:bodyPr/>
                    <a:lstStyle/>
                    <a:p>
                      <a:pPr algn="ctr" fontAlgn="ctr"/>
                      <a:r>
                        <a:rPr lang="pt-BR" sz="1200" u="none" strike="noStrike" dirty="0">
                          <a:effectLst/>
                        </a:rPr>
                        <a:t>MATRIZ DE RESPONSABILIDADES</a:t>
                      </a:r>
                      <a:endParaRPr lang="pt-BR" sz="1200" b="1" i="0" u="none" strike="noStrike" dirty="0">
                        <a:solidFill>
                          <a:srgbClr val="000000"/>
                        </a:solidFill>
                        <a:effectLst/>
                        <a:latin typeface="Calibri"/>
                      </a:endParaRPr>
                    </a:p>
                  </a:txBody>
                  <a:tcPr marL="0" marR="0" marT="0" marB="0" anchor="ctr">
                    <a:solidFill>
                      <a:srgbClr val="FCFCD8"/>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1000" u="none" strike="noStrike" dirty="0">
                          <a:effectLst/>
                        </a:rPr>
                        <a:t>VERSÃO 5.0</a:t>
                      </a:r>
                      <a:endParaRPr lang="pt-BR" sz="1000" b="0" i="0" u="none" strike="noStrike" dirty="0">
                        <a:solidFill>
                          <a:srgbClr val="000000"/>
                        </a:solidFill>
                        <a:effectLst/>
                        <a:latin typeface="Calibri"/>
                      </a:endParaRPr>
                    </a:p>
                  </a:txBody>
                  <a:tcPr marL="0" marR="0" marT="0" marB="0" anchor="ctr">
                    <a:solidFill>
                      <a:srgbClr val="FCFCD8"/>
                    </a:solidFill>
                  </a:tcPr>
                </a:tc>
              </a:tr>
              <a:tr h="219940">
                <a:tc>
                  <a:txBody>
                    <a:bodyPr/>
                    <a:lstStyle/>
                    <a:p>
                      <a:pPr algn="ctr" fontAlgn="ctr"/>
                      <a:r>
                        <a:rPr lang="pt-BR" sz="800" u="none" strike="noStrike">
                          <a:effectLst/>
                        </a:rPr>
                        <a:t>Autoridade Pública Olímpica</a:t>
                      </a:r>
                      <a:endParaRPr lang="pt-BR" sz="800" b="0" i="0" u="none" strike="noStrike">
                        <a:solidFill>
                          <a:srgbClr val="000000"/>
                        </a:solidFill>
                        <a:effectLst/>
                        <a:latin typeface="Calibri"/>
                      </a:endParaRPr>
                    </a:p>
                  </a:txBody>
                  <a:tcPr marL="0" marR="0" marT="0" marB="0" anchor="ctr">
                    <a:solidFill>
                      <a:srgbClr val="FCFCD8"/>
                    </a:solidFill>
                  </a:tcPr>
                </a:tc>
                <a:tc gridSpan="11">
                  <a:txBody>
                    <a:bodyPr/>
                    <a:lstStyle/>
                    <a:p>
                      <a:pPr algn="ctr" fontAlgn="ctr"/>
                      <a:r>
                        <a:rPr lang="pt-BR" sz="1200" u="none" strike="noStrike" dirty="0">
                          <a:effectLst/>
                        </a:rPr>
                        <a:t>JOGOS OLÍMPICOS E PARAOLÍMPICOS RIO 2016</a:t>
                      </a:r>
                      <a:endParaRPr lang="pt-BR" sz="1200" b="0" i="1" u="none" strike="noStrike" dirty="0">
                        <a:solidFill>
                          <a:srgbClr val="000000"/>
                        </a:solidFill>
                        <a:effectLst/>
                        <a:latin typeface="Calibri"/>
                      </a:endParaRPr>
                    </a:p>
                  </a:txBody>
                  <a:tcPr marL="0" marR="0" marT="0" marB="0" anchor="ctr">
                    <a:solidFill>
                      <a:srgbClr val="FCFCD8"/>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1000" u="none" strike="noStrike">
                          <a:effectLst/>
                        </a:rPr>
                        <a:t>29/jan/16</a:t>
                      </a:r>
                      <a:endParaRPr lang="pt-BR" sz="1000" b="0" i="1" u="none" strike="noStrike">
                        <a:solidFill>
                          <a:srgbClr val="000000"/>
                        </a:solidFill>
                        <a:effectLst/>
                        <a:latin typeface="Calibri"/>
                      </a:endParaRPr>
                    </a:p>
                  </a:txBody>
                  <a:tcPr marL="0" marR="0" marT="0" marB="0" anchor="ctr">
                    <a:solidFill>
                      <a:srgbClr val="FCFCD8"/>
                    </a:solidFill>
                  </a:tcPr>
                </a:tc>
              </a:tr>
              <a:tr h="189603">
                <a:tc gridSpan="12">
                  <a:txBody>
                    <a:bodyPr/>
                    <a:lstStyle/>
                    <a:p>
                      <a:pPr algn="l" fontAlgn="b"/>
                      <a:r>
                        <a:rPr lang="pt-BR" sz="1100" b="1" u="none" strike="noStrike" dirty="0">
                          <a:effectLst/>
                        </a:rPr>
                        <a:t> Tema: MULTIRREGIÃO</a:t>
                      </a:r>
                      <a:endParaRPr lang="pt-BR" sz="1100" b="1" i="0" u="none" strike="noStrike" dirty="0">
                        <a:solidFill>
                          <a:srgbClr val="000000"/>
                        </a:solidFill>
                        <a:effectLst/>
                        <a:latin typeface="Calibri"/>
                      </a:endParaRPr>
                    </a:p>
                  </a:txBody>
                  <a:tcPr marL="0" marR="0" marT="0" marB="0" anchor="b">
                    <a:solidFill>
                      <a:srgbClr val="F9F79B"/>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1400" b="1" u="none" strike="noStrike" dirty="0">
                          <a:effectLst/>
                        </a:rPr>
                        <a:t>MR</a:t>
                      </a:r>
                      <a:endParaRPr lang="pt-BR" sz="1400" b="1" i="0" u="none" strike="noStrike" dirty="0">
                        <a:solidFill>
                          <a:srgbClr val="000000"/>
                        </a:solidFill>
                        <a:effectLst/>
                        <a:latin typeface="Calibri"/>
                      </a:endParaRPr>
                    </a:p>
                  </a:txBody>
                  <a:tcPr marL="0" marR="0" marT="0" marB="0" anchor="ctr">
                    <a:solidFill>
                      <a:srgbClr val="F9F79B"/>
                    </a:solidFill>
                  </a:tcPr>
                </a:tc>
              </a:tr>
              <a:tr h="197187">
                <a:tc gridSpan="12">
                  <a:txBody>
                    <a:bodyPr/>
                    <a:lstStyle/>
                    <a:p>
                      <a:pPr algn="l" fontAlgn="b"/>
                      <a:r>
                        <a:rPr lang="pt-BR" sz="1100" b="1" u="none" strike="noStrike" dirty="0">
                          <a:effectLst/>
                        </a:rPr>
                        <a:t> Valor Total (R$ MM): 403,3</a:t>
                      </a:r>
                      <a:endParaRPr lang="pt-BR" sz="1100" b="1" i="0" u="none" strike="noStrike" dirty="0">
                        <a:solidFill>
                          <a:srgbClr val="000000"/>
                        </a:solidFill>
                        <a:effectLst/>
                        <a:latin typeface="Calibri"/>
                      </a:endParaRPr>
                    </a:p>
                  </a:txBody>
                  <a:tcPr marL="0" marR="0" marT="0" marB="0" anchor="b">
                    <a:solidFill>
                      <a:srgbClr val="F9F79B"/>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257859">
                <a:tc rowSpan="2">
                  <a:txBody>
                    <a:bodyPr/>
                    <a:lstStyle/>
                    <a:p>
                      <a:pPr algn="ctr" fontAlgn="ctr"/>
                      <a:r>
                        <a:rPr lang="pt-BR" sz="800" u="none" strike="noStrike">
                          <a:effectLst/>
                        </a:rPr>
                        <a:t>OBRIGAÇÕES</a:t>
                      </a:r>
                      <a:endParaRPr lang="pt-BR" sz="800" b="1" i="0" u="none" strike="noStrike">
                        <a:solidFill>
                          <a:srgbClr val="000000"/>
                        </a:solidFill>
                        <a:effectLst/>
                        <a:latin typeface="Calibri"/>
                      </a:endParaRPr>
                    </a:p>
                  </a:txBody>
                  <a:tcPr marL="0" marR="0" marT="0" marB="0" anchor="ctr">
                    <a:solidFill>
                      <a:srgbClr val="FCFCD8"/>
                    </a:solidFill>
                  </a:tcPr>
                </a:tc>
                <a:tc rowSpan="2">
                  <a:txBody>
                    <a:bodyPr/>
                    <a:lstStyle/>
                    <a:p>
                      <a:pPr algn="ctr" fontAlgn="ctr"/>
                      <a:r>
                        <a:rPr lang="pt-BR" sz="800" u="none" strike="noStrike">
                          <a:effectLst/>
                        </a:rPr>
                        <a:t>REFERÊNCIA</a:t>
                      </a:r>
                      <a:endParaRPr lang="pt-BR" sz="800" b="1" i="0" u="none" strike="noStrike">
                        <a:solidFill>
                          <a:srgbClr val="000000"/>
                        </a:solidFill>
                        <a:effectLst/>
                        <a:latin typeface="Calibri"/>
                      </a:endParaRPr>
                    </a:p>
                  </a:txBody>
                  <a:tcPr marL="0" marR="0" marT="0" marB="0" anchor="ctr">
                    <a:solidFill>
                      <a:srgbClr val="FCFCD8"/>
                    </a:solidFill>
                  </a:tcPr>
                </a:tc>
                <a:tc rowSpan="2">
                  <a:txBody>
                    <a:bodyPr/>
                    <a:lstStyle/>
                    <a:p>
                      <a:pPr algn="ctr" fontAlgn="ctr"/>
                      <a:r>
                        <a:rPr lang="pt-BR" sz="800" u="none" strike="noStrike">
                          <a:effectLst/>
                        </a:rPr>
                        <a:t>PROJETOS/AÇÕES</a:t>
                      </a:r>
                      <a:endParaRPr lang="pt-BR" sz="800" b="1" i="0" u="none" strike="noStrike">
                        <a:solidFill>
                          <a:srgbClr val="000000"/>
                        </a:solidFill>
                        <a:effectLst/>
                        <a:latin typeface="Calibri"/>
                      </a:endParaRPr>
                    </a:p>
                  </a:txBody>
                  <a:tcPr marL="0" marR="0" marT="0" marB="0" anchor="ctr">
                    <a:solidFill>
                      <a:srgbClr val="FCFCD8"/>
                    </a:solidFill>
                  </a:tcPr>
                </a:tc>
                <a:tc gridSpan="2">
                  <a:txBody>
                    <a:bodyPr/>
                    <a:lstStyle/>
                    <a:p>
                      <a:pPr algn="ctr" fontAlgn="ctr"/>
                      <a:r>
                        <a:rPr lang="pt-BR" sz="800" u="none" strike="noStrike">
                          <a:effectLst/>
                        </a:rPr>
                        <a:t>RESPONSABILIDADES</a:t>
                      </a:r>
                      <a:endParaRPr lang="pt-BR" sz="800" b="1" i="0" u="none" strike="noStrike">
                        <a:solidFill>
                          <a:srgbClr val="000000"/>
                        </a:solidFill>
                        <a:effectLst/>
                        <a:latin typeface="Calibri"/>
                      </a:endParaRPr>
                    </a:p>
                  </a:txBody>
                  <a:tcPr marL="0" marR="0" marT="0" marB="0" anchor="ctr">
                    <a:solidFill>
                      <a:srgbClr val="FCFCD8"/>
                    </a:solidFill>
                  </a:tcPr>
                </a:tc>
                <a:tc hMerge="1">
                  <a:txBody>
                    <a:bodyPr/>
                    <a:lstStyle/>
                    <a:p>
                      <a:endParaRPr lang="pt-BR"/>
                    </a:p>
                  </a:txBody>
                  <a:tcPr/>
                </a:tc>
                <a:tc rowSpan="2">
                  <a:txBody>
                    <a:bodyPr/>
                    <a:lstStyle/>
                    <a:p>
                      <a:pPr algn="ctr" fontAlgn="ctr"/>
                      <a:r>
                        <a:rPr lang="pt-BR" sz="800" u="none" strike="noStrike">
                          <a:effectLst/>
                        </a:rPr>
                        <a:t>NÍVEL DE</a:t>
                      </a:r>
                      <a:br>
                        <a:rPr lang="pt-BR" sz="800" u="none" strike="noStrike">
                          <a:effectLst/>
                        </a:rPr>
                      </a:br>
                      <a:r>
                        <a:rPr lang="pt-BR" sz="800" u="none" strike="noStrike">
                          <a:effectLst/>
                        </a:rPr>
                        <a:t>MATURIDADE</a:t>
                      </a:r>
                      <a:endParaRPr lang="pt-BR" sz="800" b="1" i="0" u="none" strike="noStrike">
                        <a:solidFill>
                          <a:srgbClr val="000000"/>
                        </a:solidFill>
                        <a:effectLst/>
                        <a:latin typeface="Calibri"/>
                      </a:endParaRPr>
                    </a:p>
                  </a:txBody>
                  <a:tcPr marL="0" marR="0" marT="0" marB="0" anchor="ctr">
                    <a:solidFill>
                      <a:srgbClr val="FCFCD8"/>
                    </a:solidFill>
                  </a:tcPr>
                </a:tc>
                <a:tc gridSpan="2">
                  <a:txBody>
                    <a:bodyPr/>
                    <a:lstStyle/>
                    <a:p>
                      <a:pPr algn="ctr" fontAlgn="ctr"/>
                      <a:r>
                        <a:rPr lang="pt-BR" sz="800" u="none" strike="noStrike">
                          <a:effectLst/>
                        </a:rPr>
                        <a:t>PRAZOS</a:t>
                      </a:r>
                      <a:endParaRPr lang="pt-BR" sz="800" b="1" i="0" u="none" strike="noStrike">
                        <a:solidFill>
                          <a:srgbClr val="000000"/>
                        </a:solidFill>
                        <a:effectLst/>
                        <a:latin typeface="Calibri"/>
                      </a:endParaRPr>
                    </a:p>
                  </a:txBody>
                  <a:tcPr marL="0" marR="0" marT="0" marB="0" anchor="ctr">
                    <a:solidFill>
                      <a:srgbClr val="FCFCD8"/>
                    </a:solidFill>
                  </a:tcPr>
                </a:tc>
                <a:tc hMerge="1">
                  <a:txBody>
                    <a:bodyPr/>
                    <a:lstStyle/>
                    <a:p>
                      <a:endParaRPr lang="pt-BR"/>
                    </a:p>
                  </a:txBody>
                  <a:tcPr/>
                </a:tc>
                <a:tc gridSpan="4">
                  <a:txBody>
                    <a:bodyPr/>
                    <a:lstStyle/>
                    <a:p>
                      <a:pPr algn="ctr" fontAlgn="ctr"/>
                      <a:r>
                        <a:rPr lang="pt-BR" sz="800" u="none" strike="noStrike" dirty="0">
                          <a:effectLst/>
                        </a:rPr>
                        <a:t>FONTE DE RECURSOS (R$ MM)</a:t>
                      </a:r>
                      <a:endParaRPr lang="pt-BR" sz="800" b="1" i="0" u="none" strike="noStrike" dirty="0">
                        <a:solidFill>
                          <a:srgbClr val="000000"/>
                        </a:solidFill>
                        <a:effectLst/>
                        <a:latin typeface="Calibri"/>
                      </a:endParaRPr>
                    </a:p>
                  </a:txBody>
                  <a:tcPr marL="0" marR="0" marT="0" marB="0" anchor="ctr">
                    <a:solidFill>
                      <a:srgbClr val="FCFCD8"/>
                    </a:solidFill>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800" u="none" strike="noStrike">
                          <a:effectLst/>
                        </a:rPr>
                        <a:t>VALOR </a:t>
                      </a:r>
                      <a:br>
                        <a:rPr lang="pt-BR" sz="800" u="none" strike="noStrike">
                          <a:effectLst/>
                        </a:rPr>
                      </a:br>
                      <a:r>
                        <a:rPr lang="pt-BR" sz="800" u="none" strike="noStrike">
                          <a:effectLst/>
                        </a:rPr>
                        <a:t>TOTAL</a:t>
                      </a:r>
                      <a:endParaRPr lang="pt-BR" sz="800" b="1" i="0" u="none" strike="noStrike">
                        <a:solidFill>
                          <a:srgbClr val="000000"/>
                        </a:solidFill>
                        <a:effectLst/>
                        <a:latin typeface="Calibri"/>
                      </a:endParaRPr>
                    </a:p>
                  </a:txBody>
                  <a:tcPr marL="0" marR="0" marT="0" marB="0" anchor="ctr">
                    <a:solidFill>
                      <a:srgbClr val="FCFCD8"/>
                    </a:solidFill>
                  </a:tcPr>
                </a:tc>
              </a:tr>
              <a:tr h="326117">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800" u="none" strike="noStrike">
                          <a:effectLst/>
                        </a:rPr>
                        <a:t>RECURSOS</a:t>
                      </a:r>
                      <a:endParaRPr lang="pt-BR" sz="800" b="1"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EXECUÇÃO</a:t>
                      </a:r>
                      <a:endParaRPr lang="pt-BR" sz="800" b="1" i="0" u="none" strike="noStrike">
                        <a:solidFill>
                          <a:srgbClr val="000000"/>
                        </a:solidFill>
                        <a:effectLst/>
                        <a:latin typeface="Calibri"/>
                      </a:endParaRPr>
                    </a:p>
                  </a:txBody>
                  <a:tcPr marL="0" marR="0" marT="0" marB="0" anchor="ctr">
                    <a:solidFill>
                      <a:srgbClr val="FCFCD8"/>
                    </a:solidFill>
                  </a:tcPr>
                </a:tc>
                <a:tc vMerge="1">
                  <a:txBody>
                    <a:bodyPr/>
                    <a:lstStyle/>
                    <a:p>
                      <a:endParaRPr lang="pt-BR"/>
                    </a:p>
                  </a:txBody>
                  <a:tcPr/>
                </a:tc>
                <a:tc>
                  <a:txBody>
                    <a:bodyPr/>
                    <a:lstStyle/>
                    <a:p>
                      <a:pPr algn="ctr" fontAlgn="ctr"/>
                      <a:r>
                        <a:rPr lang="pt-BR" sz="800" u="none" strike="noStrike">
                          <a:effectLst/>
                        </a:rPr>
                        <a:t>INÍCIO</a:t>
                      </a:r>
                      <a:endParaRPr lang="pt-BR" sz="800" b="1"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CONCLUSÃO</a:t>
                      </a:r>
                      <a:endParaRPr lang="pt-BR" sz="800" b="1"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dirty="0">
                          <a:effectLst/>
                        </a:rPr>
                        <a:t>GOVERNO MUNICIPAL</a:t>
                      </a:r>
                      <a:endParaRPr lang="pt-BR" sz="800" b="1" i="0" u="none" strike="noStrike" dirty="0">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GOVERNO ESTADUAL</a:t>
                      </a:r>
                      <a:endParaRPr lang="pt-BR" sz="800" b="1"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GOVERNO FEDERAL</a:t>
                      </a:r>
                      <a:endParaRPr lang="pt-BR" sz="800" b="1"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PRIVADO</a:t>
                      </a:r>
                      <a:endParaRPr lang="pt-BR" sz="800" b="1" i="0" u="none" strike="noStrike">
                        <a:solidFill>
                          <a:srgbClr val="000000"/>
                        </a:solidFill>
                        <a:effectLst/>
                        <a:latin typeface="Calibri"/>
                      </a:endParaRPr>
                    </a:p>
                  </a:txBody>
                  <a:tcPr marL="0" marR="0" marT="0" marB="0" anchor="ctr">
                    <a:solidFill>
                      <a:srgbClr val="FCFCD8"/>
                    </a:solidFill>
                  </a:tcPr>
                </a:tc>
                <a:tc vMerge="1">
                  <a:txBody>
                    <a:bodyPr/>
                    <a:lstStyle/>
                    <a:p>
                      <a:endParaRPr lang="pt-BR"/>
                    </a:p>
                  </a:txBody>
                  <a:tcPr/>
                </a:tc>
              </a:tr>
              <a:tr h="646672">
                <a:tc>
                  <a:txBody>
                    <a:bodyPr/>
                    <a:lstStyle/>
                    <a:p>
                      <a:pPr algn="ctr" fontAlgn="ctr"/>
                      <a:r>
                        <a:rPr lang="pt-BR" sz="800" u="none" strike="noStrike">
                          <a:effectLst/>
                        </a:rPr>
                        <a:t>INSTALAÇÕES COMPLEMENTARES</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MR.01</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just" fontAlgn="ctr"/>
                      <a:r>
                        <a:rPr lang="pt-BR" sz="800" u="none" strike="noStrike">
                          <a:effectLst/>
                        </a:rPr>
                        <a:t>Arquibancadas temporárias para instalações do Parque Olímpico, Estádio Olímpico, Complexo Esportivo de Deodoro e outros itens</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GOVERNO FEDERAL/        MUNICIPAL</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set/15</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4⁰ trim/16</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18,1</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72,4</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90,5</a:t>
                      </a:r>
                      <a:endParaRPr lang="pt-BR" sz="800" b="0" i="0" u="none" strike="noStrike">
                        <a:solidFill>
                          <a:srgbClr val="000000"/>
                        </a:solidFill>
                        <a:effectLst/>
                        <a:latin typeface="Calibri"/>
                      </a:endParaRPr>
                    </a:p>
                  </a:txBody>
                  <a:tcPr marL="0" marR="0" marT="0" marB="0" anchor="ctr">
                    <a:solidFill>
                      <a:srgbClr val="FCFCD8"/>
                    </a:solidFill>
                  </a:tcPr>
                </a:tc>
              </a:tr>
              <a:tr h="646672">
                <a:tc>
                  <a:txBody>
                    <a:bodyPr/>
                    <a:lstStyle/>
                    <a:p>
                      <a:pPr algn="ctr" fontAlgn="ctr"/>
                      <a:r>
                        <a:rPr lang="pt-BR" sz="800" u="none" strike="noStrike">
                          <a:effectLst/>
                        </a:rPr>
                        <a:t>ENERGIA TEMPORÁRIA</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MR.02</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just" fontAlgn="ctr"/>
                      <a:r>
                        <a:rPr lang="pt-BR" sz="800" u="none" strike="noStrike">
                          <a:effectLst/>
                        </a:rPr>
                        <a:t>Locação de geradores para suprir a energia temporária das instalações (instalação e desmobilização)</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PRIVADO</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jan/16</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4⁰ trim/16</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dirty="0">
                          <a:effectLst/>
                        </a:rPr>
                        <a:t>290,0</a:t>
                      </a:r>
                      <a:endParaRPr lang="pt-BR" sz="800" b="0" i="0" u="none" strike="noStrike" dirty="0">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290,0</a:t>
                      </a:r>
                      <a:endParaRPr lang="pt-BR" sz="800" b="0" i="0" u="none" strike="noStrike">
                        <a:solidFill>
                          <a:srgbClr val="000000"/>
                        </a:solidFill>
                        <a:effectLst/>
                        <a:latin typeface="Calibri"/>
                      </a:endParaRPr>
                    </a:p>
                  </a:txBody>
                  <a:tcPr marL="0" marR="0" marT="0" marB="0" anchor="ctr">
                    <a:solidFill>
                      <a:srgbClr val="FCFCD8"/>
                    </a:solidFill>
                  </a:tcPr>
                </a:tc>
              </a:tr>
              <a:tr h="485384">
                <a:tc>
                  <a:txBody>
                    <a:bodyPr/>
                    <a:lstStyle/>
                    <a:p>
                      <a:pPr algn="ctr" fontAlgn="ctr"/>
                      <a:r>
                        <a:rPr lang="pt-BR" sz="800" u="none" strike="noStrike">
                          <a:effectLst/>
                        </a:rPr>
                        <a:t>INSTALAÇÕES ESPORTIVAS E                 NÃO ESPORTIVAS</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MR.03</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just" fontAlgn="ctr"/>
                      <a:r>
                        <a:rPr lang="pt-BR" sz="800" u="none" strike="noStrike">
                          <a:effectLst/>
                        </a:rPr>
                        <a:t>Adequações elétricas em instalações</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jan/16</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2º trim/16</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22,8</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rgbClr val="FCFCD8"/>
                    </a:solidFill>
                  </a:tcPr>
                </a:tc>
                <a:tc>
                  <a:txBody>
                    <a:bodyPr/>
                    <a:lstStyle/>
                    <a:p>
                      <a:pPr algn="ctr" fontAlgn="ctr"/>
                      <a:r>
                        <a:rPr lang="pt-BR" sz="800" u="none" strike="noStrike" dirty="0">
                          <a:effectLst/>
                        </a:rPr>
                        <a:t>22,8</a:t>
                      </a:r>
                      <a:endParaRPr lang="pt-BR" sz="800" b="0" i="0" u="none" strike="noStrike" dirty="0">
                        <a:solidFill>
                          <a:srgbClr val="000000"/>
                        </a:solidFill>
                        <a:effectLst/>
                        <a:latin typeface="Calibri"/>
                      </a:endParaRPr>
                    </a:p>
                  </a:txBody>
                  <a:tcPr marL="0" marR="0" marT="0" marB="0" anchor="ctr">
                    <a:solidFill>
                      <a:srgbClr val="FCFCD8"/>
                    </a:solidFill>
                  </a:tcPr>
                </a:tc>
              </a:tr>
            </a:tbl>
          </a:graphicData>
        </a:graphic>
      </p:graphicFrame>
    </p:spTree>
    <p:extLst>
      <p:ext uri="{BB962C8B-B14F-4D97-AF65-F5344CB8AC3E}">
        <p14:creationId xmlns:p14="http://schemas.microsoft.com/office/powerpoint/2010/main" val="39649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pt-BR" dirty="0"/>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t="31392" b="34894"/>
          <a:stretch/>
        </p:blipFill>
        <p:spPr>
          <a:xfrm>
            <a:off x="0" y="1406011"/>
            <a:ext cx="12192000" cy="2311021"/>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11" y="96924"/>
            <a:ext cx="4400551" cy="1190625"/>
          </a:xfrm>
          <a:prstGeom prst="rect">
            <a:avLst/>
          </a:prstGeom>
        </p:spPr>
      </p:pic>
      <p:pic>
        <p:nvPicPr>
          <p:cNvPr id="9" name="Picture 2" descr="C:\Users\DB2\Downloads\fundo_20140310_02.jpg"/>
          <p:cNvPicPr>
            <a:picLocks noChangeAspect="1" noChangeArrowheads="1"/>
          </p:cNvPicPr>
          <p:nvPr/>
        </p:nvPicPr>
        <p:blipFill rotWithShape="1">
          <a:blip r:embed="rId5">
            <a:extLst>
              <a:ext uri="{28A0092B-C50C-407E-A947-70E740481C1C}">
                <a14:useLocalDpi xmlns:a14="http://schemas.microsoft.com/office/drawing/2010/main" val="0"/>
              </a:ext>
            </a:extLst>
          </a:blip>
          <a:srcRect t="80015" r="87284"/>
          <a:stretch/>
        </p:blipFill>
        <p:spPr bwMode="auto">
          <a:xfrm>
            <a:off x="10896534" y="5659960"/>
            <a:ext cx="1060799" cy="937393"/>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335360" y="3813044"/>
            <a:ext cx="11617291" cy="864097"/>
          </a:xfrm>
        </p:spPr>
        <p:txBody>
          <a:bodyPr>
            <a:normAutofit/>
          </a:bodyPr>
          <a:lstStyle/>
          <a:p>
            <a:pPr marL="0" indent="0" algn="ctr">
              <a:buNone/>
            </a:pPr>
            <a:r>
              <a:rPr lang="pt-BR" dirty="0" smtClean="0">
                <a:solidFill>
                  <a:schemeClr val="tx2">
                    <a:lumMod val="50000"/>
                  </a:schemeClr>
                </a:solidFill>
              </a:rPr>
              <a:t>www.apo.gov.br</a:t>
            </a:r>
            <a:endParaRPr lang="pt-BR" sz="2400" dirty="0" smtClean="0">
              <a:solidFill>
                <a:schemeClr val="tx2">
                  <a:lumMod val="50000"/>
                </a:schemeClr>
              </a:solidFill>
            </a:endParaRPr>
          </a:p>
        </p:txBody>
      </p:sp>
      <p:grpSp>
        <p:nvGrpSpPr>
          <p:cNvPr id="14" name="Grupo 13"/>
          <p:cNvGrpSpPr/>
          <p:nvPr/>
        </p:nvGrpSpPr>
        <p:grpSpPr>
          <a:xfrm>
            <a:off x="316311" y="4869160"/>
            <a:ext cx="4735496" cy="1824203"/>
            <a:chOff x="237233" y="3651870"/>
            <a:chExt cx="3551622" cy="1368152"/>
          </a:xfrm>
        </p:grpSpPr>
        <p:pic>
          <p:nvPicPr>
            <p:cNvPr id="11" name="Imagem 10"/>
            <p:cNvPicPr>
              <a:picLocks noChangeAspect="1"/>
            </p:cNvPicPr>
            <p:nvPr/>
          </p:nvPicPr>
          <p:blipFill rotWithShape="1">
            <a:blip r:embed="rId6">
              <a:extLst>
                <a:ext uri="{28A0092B-C50C-407E-A947-70E740481C1C}">
                  <a14:useLocalDpi xmlns:a14="http://schemas.microsoft.com/office/drawing/2010/main" val="0"/>
                </a:ext>
              </a:extLst>
            </a:blip>
            <a:srcRect r="86005"/>
            <a:stretch/>
          </p:blipFill>
          <p:spPr>
            <a:xfrm>
              <a:off x="237233" y="3662342"/>
              <a:ext cx="475286" cy="1286412"/>
            </a:xfrm>
            <a:prstGeom prst="rect">
              <a:avLst/>
            </a:prstGeom>
          </p:spPr>
        </p:pic>
        <p:sp>
          <p:nvSpPr>
            <p:cNvPr id="12" name="CaixaDeTexto 11"/>
            <p:cNvSpPr txBox="1"/>
            <p:nvPr/>
          </p:nvSpPr>
          <p:spPr>
            <a:xfrm>
              <a:off x="548495" y="3651870"/>
              <a:ext cx="3240360" cy="1368152"/>
            </a:xfrm>
            <a:prstGeom prst="rect">
              <a:avLst/>
            </a:prstGeom>
          </p:spPr>
          <p:txBody>
            <a:bodyPr vert="horz" wrap="none" lIns="91440" tIns="45720" rIns="91440" bIns="45720" rtlCol="0">
              <a:noAutofit/>
            </a:bodyPr>
            <a:lstStyle/>
            <a:p>
              <a:pPr>
                <a:lnSpc>
                  <a:spcPct val="200000"/>
                </a:lnSpc>
              </a:pPr>
              <a:r>
                <a:rPr lang="pt-BR" sz="1300" dirty="0">
                  <a:solidFill>
                    <a:schemeClr val="tx1">
                      <a:lumMod val="65000"/>
                      <a:lumOff val="35000"/>
                    </a:schemeClr>
                  </a:solidFill>
                  <a:latin typeface="Arial" panose="020B0604020202020204" pitchFamily="34" charset="0"/>
                  <a:cs typeface="Arial" panose="020B0604020202020204" pitchFamily="34" charset="0"/>
                </a:rPr>
                <a:t>www.twitter.com/apogovbr </a:t>
              </a:r>
            </a:p>
            <a:p>
              <a:pPr>
                <a:lnSpc>
                  <a:spcPct val="200000"/>
                </a:lnSpc>
              </a:pPr>
              <a:r>
                <a:rPr lang="pt-BR" sz="1300" dirty="0">
                  <a:solidFill>
                    <a:schemeClr val="tx1">
                      <a:lumMod val="65000"/>
                      <a:lumOff val="35000"/>
                    </a:schemeClr>
                  </a:solidFill>
                  <a:latin typeface="Arial" panose="020B0604020202020204" pitchFamily="34" charset="0"/>
                  <a:cs typeface="Arial" panose="020B0604020202020204" pitchFamily="34" charset="0"/>
                </a:rPr>
                <a:t>www.facebook.com/AutoridadePublicaOlimpica</a:t>
              </a:r>
            </a:p>
            <a:p>
              <a:pPr>
                <a:lnSpc>
                  <a:spcPct val="200000"/>
                </a:lnSpc>
              </a:pPr>
              <a:r>
                <a:rPr lang="pt-BR" sz="1300" dirty="0">
                  <a:solidFill>
                    <a:schemeClr val="tx1">
                      <a:lumMod val="65000"/>
                      <a:lumOff val="35000"/>
                    </a:schemeClr>
                  </a:solidFill>
                  <a:latin typeface="Arial" panose="020B0604020202020204" pitchFamily="34" charset="0"/>
                  <a:cs typeface="Arial" panose="020B0604020202020204" pitchFamily="34" charset="0"/>
                </a:rPr>
                <a:t>www.instagram.com/apogovbr</a:t>
              </a:r>
            </a:p>
            <a:p>
              <a:pPr>
                <a:lnSpc>
                  <a:spcPct val="200000"/>
                </a:lnSpc>
              </a:pPr>
              <a:r>
                <a:rPr lang="pt-BR" sz="1300" dirty="0">
                  <a:solidFill>
                    <a:schemeClr val="tx1">
                      <a:lumMod val="65000"/>
                      <a:lumOff val="35000"/>
                    </a:schemeClr>
                  </a:solidFill>
                  <a:latin typeface="Arial" panose="020B0604020202020204" pitchFamily="34" charset="0"/>
                  <a:cs typeface="Arial" panose="020B0604020202020204" pitchFamily="34" charset="0"/>
                </a:rPr>
                <a:t>www.flickr.com/photos/apogov</a:t>
              </a:r>
            </a:p>
          </p:txBody>
        </p:sp>
      </p:grpSp>
      <p:sp>
        <p:nvSpPr>
          <p:cNvPr id="13" name="CaixaDeTexto 12"/>
          <p:cNvSpPr txBox="1"/>
          <p:nvPr/>
        </p:nvSpPr>
        <p:spPr>
          <a:xfrm>
            <a:off x="335360" y="4677139"/>
            <a:ext cx="1411221" cy="480053"/>
          </a:xfrm>
          <a:prstGeom prst="rect">
            <a:avLst/>
          </a:prstGeom>
        </p:spPr>
        <p:txBody>
          <a:bodyPr vert="horz" wrap="none" lIns="121917" tIns="60958" rIns="121917" bIns="60958" rtlCol="0">
            <a:noAutofit/>
          </a:bodyPr>
          <a:lstStyle/>
          <a:p>
            <a:pPr>
              <a:lnSpc>
                <a:spcPct val="80000"/>
              </a:lnSpc>
            </a:pPr>
            <a:r>
              <a:rPr lang="pt-BR" sz="1400" dirty="0">
                <a:solidFill>
                  <a:schemeClr val="tx1">
                    <a:lumMod val="65000"/>
                    <a:lumOff val="35000"/>
                  </a:schemeClr>
                </a:solidFill>
                <a:latin typeface="Arial" panose="020B0604020202020204" pitchFamily="34" charset="0"/>
                <a:cs typeface="Arial" panose="020B0604020202020204" pitchFamily="34" charset="0"/>
              </a:rPr>
              <a:t>APO nas Redes</a:t>
            </a:r>
          </a:p>
        </p:txBody>
      </p:sp>
      <p:pic>
        <p:nvPicPr>
          <p:cNvPr id="15" name="Imagem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2117" y="5720929"/>
            <a:ext cx="3744416" cy="815451"/>
          </a:xfrm>
          <a:prstGeom prst="rect">
            <a:avLst/>
          </a:prstGeom>
        </p:spPr>
      </p:pic>
    </p:spTree>
    <p:extLst>
      <p:ext uri="{BB962C8B-B14F-4D97-AF65-F5344CB8AC3E}">
        <p14:creationId xmlns:p14="http://schemas.microsoft.com/office/powerpoint/2010/main" val="47016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82638" y="1340768"/>
            <a:ext cx="4106077" cy="500135"/>
          </a:xfrm>
          <a:prstGeom prst="rect">
            <a:avLst/>
          </a:prstGeom>
          <a:noFill/>
        </p:spPr>
        <p:txBody>
          <a:bodyPr wrap="square" lIns="68148" tIns="34289" rIns="68148" bIns="34289" rtlCol="0">
            <a:spAutoFit/>
          </a:bodyPr>
          <a:lstStyle>
            <a:defPPr>
              <a:defRPr lang="pt-BR"/>
            </a:defPPr>
            <a:lvl1pPr>
              <a:defRPr sz="3200" b="1">
                <a:solidFill>
                  <a:schemeClr val="tx2">
                    <a:lumMod val="75000"/>
                  </a:schemeClr>
                </a:solidFill>
              </a:defRPr>
            </a:lvl1pPr>
          </a:lstStyle>
          <a:p>
            <a:pPr algn="ctr" defTabSz="680589"/>
            <a:r>
              <a:rPr lang="pt-BR" sz="2800" b="0" dirty="0" smtClean="0">
                <a:solidFill>
                  <a:srgbClr val="1F497D">
                    <a:lumMod val="75000"/>
                  </a:srgbClr>
                </a:solidFill>
                <a:latin typeface="Arial" panose="020B0604020202020204" pitchFamily="34" charset="0"/>
                <a:cs typeface="Arial" panose="020B0604020202020204" pitchFamily="34" charset="0"/>
              </a:rPr>
              <a:t>Agosto de </a:t>
            </a:r>
            <a:r>
              <a:rPr lang="pt-BR" sz="2800" dirty="0" smtClean="0">
                <a:solidFill>
                  <a:srgbClr val="1F497D">
                    <a:lumMod val="75000"/>
                  </a:srgbClr>
                </a:solidFill>
                <a:latin typeface="Arial" panose="020B0604020202020204" pitchFamily="34" charset="0"/>
                <a:cs typeface="Arial" panose="020B0604020202020204" pitchFamily="34" charset="0"/>
              </a:rPr>
              <a:t>2015</a:t>
            </a:r>
            <a:endParaRPr lang="pt-BR" sz="2800" dirty="0">
              <a:solidFill>
                <a:srgbClr val="1F497D">
                  <a:lumMod val="75000"/>
                </a:srgbClr>
              </a:solidFill>
              <a:latin typeface="Arial" panose="020B0604020202020204" pitchFamily="34" charset="0"/>
              <a:cs typeface="Arial" panose="020B0604020202020204" pitchFamily="34" charset="0"/>
            </a:endParaRPr>
          </a:p>
        </p:txBody>
      </p:sp>
      <p:sp>
        <p:nvSpPr>
          <p:cNvPr id="7" name="Retângulo 6"/>
          <p:cNvSpPr/>
          <p:nvPr/>
        </p:nvSpPr>
        <p:spPr>
          <a:xfrm>
            <a:off x="9" y="-27384"/>
            <a:ext cx="12215099" cy="11152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defTabSz="680589"/>
            <a:endParaRPr lang="pt-BR" sz="1350">
              <a:solidFill>
                <a:prstClr val="white"/>
              </a:solidFill>
            </a:endParaRPr>
          </a:p>
        </p:txBody>
      </p:sp>
      <p:sp>
        <p:nvSpPr>
          <p:cNvPr id="8" name="Título 1"/>
          <p:cNvSpPr txBox="1">
            <a:spLocks/>
          </p:cNvSpPr>
          <p:nvPr/>
        </p:nvSpPr>
        <p:spPr>
          <a:xfrm>
            <a:off x="1151978" y="188640"/>
            <a:ext cx="9839135" cy="561690"/>
          </a:xfrm>
          <a:prstGeom prst="rect">
            <a:avLst/>
          </a:prstGeom>
          <a:noFill/>
        </p:spPr>
        <p:txBody>
          <a:bodyPr wrap="square" lIns="67857" tIns="34289" rIns="67857" bIns="34289" rtlCol="0">
            <a:spAutoFit/>
          </a:bodyPr>
          <a:lstStyle>
            <a:defPPr>
              <a:defRPr lang="pt-BR"/>
            </a:defPPr>
            <a:lvl1pPr indent="268288">
              <a:defRPr sz="3600" b="0">
                <a:solidFill>
                  <a:schemeClr val="bg1"/>
                </a:solidFill>
              </a:defRPr>
            </a:lvl1pPr>
          </a:lstStyle>
          <a:p>
            <a:pPr algn="ctr" defTabSz="680589"/>
            <a:r>
              <a:rPr lang="pt-BR" sz="3200" dirty="0" smtClean="0">
                <a:solidFill>
                  <a:prstClr val="white"/>
                </a:solidFill>
              </a:rPr>
              <a:t>Matriz de Responsabilidades – Nível de maturidade</a:t>
            </a:r>
          </a:p>
        </p:txBody>
      </p:sp>
      <p:sp>
        <p:nvSpPr>
          <p:cNvPr id="9" name="CaixaDeTexto 8"/>
          <p:cNvSpPr txBox="1"/>
          <p:nvPr/>
        </p:nvSpPr>
        <p:spPr>
          <a:xfrm>
            <a:off x="7315635" y="1384102"/>
            <a:ext cx="3771092" cy="500135"/>
          </a:xfrm>
          <a:prstGeom prst="rect">
            <a:avLst/>
          </a:prstGeom>
          <a:noFill/>
        </p:spPr>
        <p:txBody>
          <a:bodyPr wrap="square" lIns="68148" tIns="34289" rIns="68148" bIns="34289" rtlCol="0">
            <a:spAutoFit/>
          </a:bodyPr>
          <a:lstStyle>
            <a:defPPr>
              <a:defRPr lang="pt-BR"/>
            </a:defPPr>
            <a:lvl1pPr>
              <a:defRPr sz="3200" b="1">
                <a:solidFill>
                  <a:schemeClr val="tx2">
                    <a:lumMod val="75000"/>
                  </a:schemeClr>
                </a:solidFill>
              </a:defRPr>
            </a:lvl1pPr>
          </a:lstStyle>
          <a:p>
            <a:pPr algn="ctr" defTabSz="680589"/>
            <a:r>
              <a:rPr lang="pt-BR" sz="2800" b="0" dirty="0" smtClean="0">
                <a:solidFill>
                  <a:srgbClr val="1F497D">
                    <a:lumMod val="75000"/>
                  </a:srgbClr>
                </a:solidFill>
                <a:latin typeface="Arial" panose="020B0604020202020204" pitchFamily="34" charset="0"/>
                <a:cs typeface="Arial" panose="020B0604020202020204" pitchFamily="34" charset="0"/>
              </a:rPr>
              <a:t>Janeiro de </a:t>
            </a:r>
            <a:r>
              <a:rPr lang="pt-BR" sz="2800" dirty="0" smtClean="0">
                <a:solidFill>
                  <a:srgbClr val="1F497D">
                    <a:lumMod val="75000"/>
                  </a:srgbClr>
                </a:solidFill>
                <a:latin typeface="Arial" panose="020B0604020202020204" pitchFamily="34" charset="0"/>
                <a:cs typeface="Arial" panose="020B0604020202020204" pitchFamily="34" charset="0"/>
              </a:rPr>
              <a:t>2016</a:t>
            </a:r>
            <a:endParaRPr lang="pt-BR" sz="2800" dirty="0">
              <a:solidFill>
                <a:srgbClr val="1F497D">
                  <a:lumMod val="75000"/>
                </a:srgbClr>
              </a:solidFill>
              <a:latin typeface="Arial" panose="020B0604020202020204" pitchFamily="34" charset="0"/>
              <a:cs typeface="Arial" panose="020B0604020202020204" pitchFamily="34" charset="0"/>
            </a:endParaRPr>
          </a:p>
        </p:txBody>
      </p:sp>
      <p:graphicFrame>
        <p:nvGraphicFramePr>
          <p:cNvPr id="16" name="Gráfico 15"/>
          <p:cNvGraphicFramePr>
            <a:graphicFrameLocks/>
          </p:cNvGraphicFramePr>
          <p:nvPr>
            <p:extLst>
              <p:ext uri="{D42A27DB-BD31-4B8C-83A1-F6EECF244321}">
                <p14:modId xmlns:p14="http://schemas.microsoft.com/office/powerpoint/2010/main" val="1422231404"/>
              </p:ext>
            </p:extLst>
          </p:nvPr>
        </p:nvGraphicFramePr>
        <p:xfrm>
          <a:off x="492185" y="2128871"/>
          <a:ext cx="5218387" cy="3598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6"/>
          <p:cNvGraphicFramePr>
            <a:graphicFrameLocks/>
          </p:cNvGraphicFramePr>
          <p:nvPr>
            <p:extLst>
              <p:ext uri="{D42A27DB-BD31-4B8C-83A1-F6EECF244321}">
                <p14:modId xmlns:p14="http://schemas.microsoft.com/office/powerpoint/2010/main" val="146284593"/>
              </p:ext>
            </p:extLst>
          </p:nvPr>
        </p:nvGraphicFramePr>
        <p:xfrm>
          <a:off x="6731855" y="2604957"/>
          <a:ext cx="5318325" cy="3669058"/>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Conector reto 17"/>
          <p:cNvCxnSpPr/>
          <p:nvPr/>
        </p:nvCxnSpPr>
        <p:spPr>
          <a:xfrm>
            <a:off x="6107558" y="1590835"/>
            <a:ext cx="0" cy="4687135"/>
          </a:xfrm>
          <a:prstGeom prst="line">
            <a:avLst/>
          </a:prstGeom>
        </p:spPr>
        <p:style>
          <a:lnRef idx="1">
            <a:schemeClr val="accent1"/>
          </a:lnRef>
          <a:fillRef idx="0">
            <a:schemeClr val="accent1"/>
          </a:fillRef>
          <a:effectRef idx="0">
            <a:schemeClr val="accent1"/>
          </a:effectRef>
          <a:fontRef idx="minor">
            <a:schemeClr val="tx1"/>
          </a:fontRef>
        </p:style>
      </p:cxnSp>
      <p:sp>
        <p:nvSpPr>
          <p:cNvPr id="19" name="CaixaDeTexto 1"/>
          <p:cNvSpPr txBox="1"/>
          <p:nvPr/>
        </p:nvSpPr>
        <p:spPr>
          <a:xfrm>
            <a:off x="494963" y="2216630"/>
            <a:ext cx="1432745" cy="380754"/>
          </a:xfrm>
          <a:prstGeom prst="rect">
            <a:avLst/>
          </a:prstGeom>
          <a:ln>
            <a:solidFill>
              <a:schemeClr val="tx1"/>
            </a:solidFill>
            <a:prstDash val="dash"/>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2000" b="1" dirty="0">
                <a:latin typeface="Arial" panose="020B0604020202020204" pitchFamily="34" charset="0"/>
                <a:cs typeface="Arial" panose="020B0604020202020204" pitchFamily="34" charset="0"/>
              </a:rPr>
              <a:t>4</a:t>
            </a:r>
            <a:r>
              <a:rPr lang="pt-BR" sz="2000" b="1" dirty="0" smtClean="0">
                <a:latin typeface="Arial" panose="020B0604020202020204" pitchFamily="34" charset="0"/>
                <a:cs typeface="Arial" panose="020B0604020202020204" pitchFamily="34" charset="0"/>
              </a:rPr>
              <a:t>6</a:t>
            </a:r>
            <a:r>
              <a:rPr lang="pt-BR" sz="2000" b="1" baseline="0" dirty="0" smtClean="0">
                <a:latin typeface="Arial" panose="020B0604020202020204" pitchFamily="34" charset="0"/>
                <a:cs typeface="Arial" panose="020B0604020202020204" pitchFamily="34" charset="0"/>
              </a:rPr>
              <a:t> projetos</a:t>
            </a:r>
            <a:endParaRPr lang="pt-BR" sz="2000" b="1" baseline="0" dirty="0">
              <a:latin typeface="Arial" panose="020B0604020202020204" pitchFamily="34" charset="0"/>
              <a:cs typeface="Arial" panose="020B0604020202020204" pitchFamily="34" charset="0"/>
            </a:endParaRPr>
          </a:p>
          <a:p>
            <a:endParaRPr lang="pt-BR" sz="2000" b="1" baseline="0" dirty="0">
              <a:latin typeface="Arial" panose="020B0604020202020204" pitchFamily="34" charset="0"/>
              <a:cs typeface="Arial" panose="020B0604020202020204" pitchFamily="34" charset="0"/>
            </a:endParaRPr>
          </a:p>
          <a:p>
            <a:r>
              <a:rPr lang="pt-BR" sz="2000" b="1" baseline="0" dirty="0" smtClean="0">
                <a:effectLst/>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20" name="CaixaDeTexto 1"/>
          <p:cNvSpPr txBox="1"/>
          <p:nvPr/>
        </p:nvSpPr>
        <p:spPr>
          <a:xfrm>
            <a:off x="6959302" y="2216623"/>
            <a:ext cx="1432718" cy="380761"/>
          </a:xfrm>
          <a:prstGeom prst="rect">
            <a:avLst/>
          </a:prstGeom>
          <a:ln>
            <a:solidFill>
              <a:schemeClr val="tx1"/>
            </a:solidFill>
            <a:prstDash val="dash"/>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2000" b="1" dirty="0" smtClean="0">
                <a:latin typeface="Arial" panose="020B0604020202020204" pitchFamily="34" charset="0"/>
                <a:cs typeface="Arial" panose="020B0604020202020204" pitchFamily="34" charset="0"/>
              </a:rPr>
              <a:t>47</a:t>
            </a:r>
            <a:r>
              <a:rPr lang="pt-BR" sz="2000" b="1" baseline="0" dirty="0" smtClean="0">
                <a:latin typeface="Arial" panose="020B0604020202020204" pitchFamily="34" charset="0"/>
                <a:cs typeface="Arial" panose="020B0604020202020204" pitchFamily="34" charset="0"/>
              </a:rPr>
              <a:t> projetos</a:t>
            </a:r>
            <a:endParaRPr lang="pt-BR" sz="2000" b="1" baseline="0" dirty="0">
              <a:latin typeface="Arial" panose="020B0604020202020204" pitchFamily="34" charset="0"/>
              <a:cs typeface="Arial" panose="020B0604020202020204" pitchFamily="34" charset="0"/>
            </a:endParaRPr>
          </a:p>
          <a:p>
            <a:endParaRPr lang="pt-BR" sz="2000" b="1" baseline="0" dirty="0">
              <a:latin typeface="Arial" panose="020B0604020202020204" pitchFamily="34" charset="0"/>
              <a:cs typeface="Arial" panose="020B0604020202020204" pitchFamily="34" charset="0"/>
            </a:endParaRPr>
          </a:p>
          <a:p>
            <a:r>
              <a:rPr lang="pt-BR" sz="2000" b="1" baseline="0" dirty="0" smtClean="0">
                <a:effectLst/>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2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12879"/>
            <a:ext cx="12216689" cy="12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907452"/>
            <a:endParaRPr lang="pt-BR">
              <a:solidFill>
                <a:prstClr val="white"/>
              </a:solidFill>
            </a:endParaRPr>
          </a:p>
        </p:txBody>
      </p:sp>
      <p:sp>
        <p:nvSpPr>
          <p:cNvPr id="6" name="Título 1"/>
          <p:cNvSpPr txBox="1">
            <a:spLocks/>
          </p:cNvSpPr>
          <p:nvPr/>
        </p:nvSpPr>
        <p:spPr>
          <a:xfrm>
            <a:off x="189145" y="200217"/>
            <a:ext cx="11856640" cy="584771"/>
          </a:xfrm>
          <a:prstGeom prst="rect">
            <a:avLst/>
          </a:prstGeom>
          <a:noFill/>
        </p:spPr>
        <p:txBody>
          <a:bodyPr wrap="square" lIns="90476" tIns="45718" rIns="90476" bIns="45718" rtlCol="0">
            <a:spAutoFit/>
          </a:bodyPr>
          <a:lstStyle>
            <a:defPPr>
              <a:defRPr lang="pt-BR"/>
            </a:defPPr>
            <a:lvl1pPr indent="268288">
              <a:defRPr sz="3600" b="0">
                <a:solidFill>
                  <a:schemeClr val="bg1"/>
                </a:solidFill>
              </a:defRPr>
            </a:lvl1pPr>
          </a:lstStyle>
          <a:p>
            <a:pPr algn="ctr" defTabSz="907452"/>
            <a:r>
              <a:rPr lang="pt-BR" sz="3200" dirty="0" smtClean="0">
                <a:solidFill>
                  <a:prstClr val="white"/>
                </a:solidFill>
              </a:rPr>
              <a:t>Matriz de Responsabilidades – recursos </a:t>
            </a:r>
            <a:r>
              <a:rPr lang="pt-BR" sz="3200" dirty="0">
                <a:solidFill>
                  <a:prstClr val="white"/>
                </a:solidFill>
              </a:rPr>
              <a:t>p</a:t>
            </a:r>
            <a:r>
              <a:rPr lang="pt-BR" sz="3200" dirty="0" smtClean="0">
                <a:solidFill>
                  <a:prstClr val="white"/>
                </a:solidFill>
              </a:rPr>
              <a:t>rivados </a:t>
            </a:r>
            <a:r>
              <a:rPr lang="pt-BR" sz="3200" dirty="0">
                <a:solidFill>
                  <a:prstClr val="white"/>
                </a:solidFill>
              </a:rPr>
              <a:t>x</a:t>
            </a:r>
            <a:r>
              <a:rPr lang="pt-BR" sz="3200" dirty="0" smtClean="0">
                <a:solidFill>
                  <a:prstClr val="white"/>
                </a:solidFill>
              </a:rPr>
              <a:t> </a:t>
            </a:r>
            <a:r>
              <a:rPr lang="pt-BR" sz="3200" dirty="0">
                <a:solidFill>
                  <a:prstClr val="white"/>
                </a:solidFill>
              </a:rPr>
              <a:t>r</a:t>
            </a:r>
            <a:r>
              <a:rPr lang="pt-BR" sz="3200" dirty="0" smtClean="0">
                <a:solidFill>
                  <a:prstClr val="white"/>
                </a:solidFill>
              </a:rPr>
              <a:t>ecursos </a:t>
            </a:r>
            <a:r>
              <a:rPr lang="pt-BR" sz="3200" dirty="0">
                <a:solidFill>
                  <a:prstClr val="white"/>
                </a:solidFill>
              </a:rPr>
              <a:t>p</a:t>
            </a:r>
            <a:r>
              <a:rPr lang="pt-BR" sz="3200" dirty="0" smtClean="0">
                <a:solidFill>
                  <a:prstClr val="white"/>
                </a:solidFill>
              </a:rPr>
              <a:t>úblicos</a:t>
            </a:r>
          </a:p>
        </p:txBody>
      </p:sp>
      <p:cxnSp>
        <p:nvCxnSpPr>
          <p:cNvPr id="12" name="Conector reto 11"/>
          <p:cNvCxnSpPr/>
          <p:nvPr/>
        </p:nvCxnSpPr>
        <p:spPr>
          <a:xfrm>
            <a:off x="6107558" y="1590835"/>
            <a:ext cx="0" cy="46871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Gráfico 12"/>
          <p:cNvGraphicFramePr>
            <a:graphicFrameLocks/>
          </p:cNvGraphicFramePr>
          <p:nvPr>
            <p:extLst>
              <p:ext uri="{D42A27DB-BD31-4B8C-83A1-F6EECF244321}">
                <p14:modId xmlns:p14="http://schemas.microsoft.com/office/powerpoint/2010/main" val="100621400"/>
              </p:ext>
            </p:extLst>
          </p:nvPr>
        </p:nvGraphicFramePr>
        <p:xfrm>
          <a:off x="362147" y="2469294"/>
          <a:ext cx="5238291" cy="365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a:graphicFrameLocks/>
          </p:cNvGraphicFramePr>
          <p:nvPr>
            <p:extLst>
              <p:ext uri="{D42A27DB-BD31-4B8C-83A1-F6EECF244321}">
                <p14:modId xmlns:p14="http://schemas.microsoft.com/office/powerpoint/2010/main" val="2150995408"/>
              </p:ext>
            </p:extLst>
          </p:nvPr>
        </p:nvGraphicFramePr>
        <p:xfrm>
          <a:off x="6456737" y="2694730"/>
          <a:ext cx="5287732"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CaixaDeTexto 14"/>
          <p:cNvSpPr txBox="1"/>
          <p:nvPr/>
        </p:nvSpPr>
        <p:spPr>
          <a:xfrm>
            <a:off x="982638" y="1381712"/>
            <a:ext cx="4106077" cy="500135"/>
          </a:xfrm>
          <a:prstGeom prst="rect">
            <a:avLst/>
          </a:prstGeom>
          <a:noFill/>
        </p:spPr>
        <p:txBody>
          <a:bodyPr wrap="square" lIns="68148" tIns="34289" rIns="68148" bIns="34289" rtlCol="0">
            <a:spAutoFit/>
          </a:bodyPr>
          <a:lstStyle>
            <a:defPPr>
              <a:defRPr lang="pt-BR"/>
            </a:defPPr>
            <a:lvl1pPr>
              <a:defRPr sz="3200" b="1">
                <a:solidFill>
                  <a:schemeClr val="tx2">
                    <a:lumMod val="75000"/>
                  </a:schemeClr>
                </a:solidFill>
              </a:defRPr>
            </a:lvl1pPr>
          </a:lstStyle>
          <a:p>
            <a:pPr algn="ctr" defTabSz="680589"/>
            <a:r>
              <a:rPr lang="pt-BR" sz="2800" b="0" dirty="0" smtClean="0">
                <a:solidFill>
                  <a:srgbClr val="1F497D">
                    <a:lumMod val="75000"/>
                  </a:srgbClr>
                </a:solidFill>
                <a:latin typeface="Arial" panose="020B0604020202020204" pitchFamily="34" charset="0"/>
                <a:cs typeface="Arial" panose="020B0604020202020204" pitchFamily="34" charset="0"/>
              </a:rPr>
              <a:t>Agosto de </a:t>
            </a:r>
            <a:r>
              <a:rPr lang="pt-BR" sz="2800" dirty="0" smtClean="0">
                <a:solidFill>
                  <a:srgbClr val="1F497D">
                    <a:lumMod val="75000"/>
                  </a:srgbClr>
                </a:solidFill>
                <a:latin typeface="Arial" panose="020B0604020202020204" pitchFamily="34" charset="0"/>
                <a:cs typeface="Arial" panose="020B0604020202020204" pitchFamily="34" charset="0"/>
              </a:rPr>
              <a:t>2015</a:t>
            </a:r>
            <a:endParaRPr lang="pt-BR" sz="2800" dirty="0">
              <a:solidFill>
                <a:srgbClr val="1F497D">
                  <a:lumMod val="75000"/>
                </a:srgbClr>
              </a:solidFill>
              <a:latin typeface="Arial" panose="020B0604020202020204" pitchFamily="34" charset="0"/>
              <a:cs typeface="Arial" panose="020B0604020202020204" pitchFamily="34" charset="0"/>
            </a:endParaRPr>
          </a:p>
        </p:txBody>
      </p:sp>
      <p:sp>
        <p:nvSpPr>
          <p:cNvPr id="16" name="CaixaDeTexto 15"/>
          <p:cNvSpPr txBox="1"/>
          <p:nvPr/>
        </p:nvSpPr>
        <p:spPr>
          <a:xfrm>
            <a:off x="7315635" y="1384102"/>
            <a:ext cx="3771092" cy="500135"/>
          </a:xfrm>
          <a:prstGeom prst="rect">
            <a:avLst/>
          </a:prstGeom>
          <a:noFill/>
        </p:spPr>
        <p:txBody>
          <a:bodyPr wrap="square" lIns="68148" tIns="34289" rIns="68148" bIns="34289" rtlCol="0">
            <a:spAutoFit/>
          </a:bodyPr>
          <a:lstStyle>
            <a:defPPr>
              <a:defRPr lang="pt-BR"/>
            </a:defPPr>
            <a:lvl1pPr>
              <a:defRPr sz="3200" b="1">
                <a:solidFill>
                  <a:schemeClr val="tx2">
                    <a:lumMod val="75000"/>
                  </a:schemeClr>
                </a:solidFill>
              </a:defRPr>
            </a:lvl1pPr>
          </a:lstStyle>
          <a:p>
            <a:pPr algn="ctr" defTabSz="680589"/>
            <a:r>
              <a:rPr lang="pt-BR" sz="2800" b="0" dirty="0" smtClean="0">
                <a:solidFill>
                  <a:srgbClr val="1F497D">
                    <a:lumMod val="75000"/>
                  </a:srgbClr>
                </a:solidFill>
                <a:latin typeface="Arial" panose="020B0604020202020204" pitchFamily="34" charset="0"/>
                <a:cs typeface="Arial" panose="020B0604020202020204" pitchFamily="34" charset="0"/>
              </a:rPr>
              <a:t>Janeiro de </a:t>
            </a:r>
            <a:r>
              <a:rPr lang="pt-BR" sz="2800" dirty="0" smtClean="0">
                <a:solidFill>
                  <a:srgbClr val="1F497D">
                    <a:lumMod val="75000"/>
                  </a:srgbClr>
                </a:solidFill>
                <a:latin typeface="Arial" panose="020B0604020202020204" pitchFamily="34" charset="0"/>
                <a:cs typeface="Arial" panose="020B0604020202020204" pitchFamily="34" charset="0"/>
              </a:rPr>
              <a:t>2016</a:t>
            </a:r>
            <a:endParaRPr lang="pt-BR" sz="2800" dirty="0">
              <a:solidFill>
                <a:srgbClr val="1F497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92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áfico 18"/>
          <p:cNvGraphicFramePr>
            <a:graphicFrameLocks/>
          </p:cNvGraphicFramePr>
          <p:nvPr>
            <p:extLst>
              <p:ext uri="{D42A27DB-BD31-4B8C-83A1-F6EECF244321}">
                <p14:modId xmlns:p14="http://schemas.microsoft.com/office/powerpoint/2010/main" val="1673466769"/>
              </p:ext>
            </p:extLst>
          </p:nvPr>
        </p:nvGraphicFramePr>
        <p:xfrm>
          <a:off x="6524307" y="3082462"/>
          <a:ext cx="5534745" cy="3113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a:graphicFrameLocks/>
          </p:cNvGraphicFramePr>
          <p:nvPr>
            <p:extLst>
              <p:ext uri="{D42A27DB-BD31-4B8C-83A1-F6EECF244321}">
                <p14:modId xmlns:p14="http://schemas.microsoft.com/office/powerpoint/2010/main" val="2868472733"/>
              </p:ext>
            </p:extLst>
          </p:nvPr>
        </p:nvGraphicFramePr>
        <p:xfrm>
          <a:off x="318542" y="2607400"/>
          <a:ext cx="5401303" cy="3177346"/>
        </p:xfrm>
        <a:graphic>
          <a:graphicData uri="http://schemas.openxmlformats.org/drawingml/2006/chart">
            <c:chart xmlns:c="http://schemas.openxmlformats.org/drawingml/2006/chart" xmlns:r="http://schemas.openxmlformats.org/officeDocument/2006/relationships" r:id="rId4"/>
          </a:graphicData>
        </a:graphic>
      </p:graphicFrame>
      <p:sp>
        <p:nvSpPr>
          <p:cNvPr id="26" name="Retângulo 25"/>
          <p:cNvSpPr/>
          <p:nvPr/>
        </p:nvSpPr>
        <p:spPr>
          <a:xfrm>
            <a:off x="10" y="-27384"/>
            <a:ext cx="12216689" cy="11157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8" tIns="51939" rIns="103878" bIns="51939" rtlCol="0" anchor="ctr"/>
          <a:lstStyle/>
          <a:p>
            <a:pPr algn="ctr" defTabSz="773353"/>
            <a:endParaRPr lang="pt-BR" sz="1500">
              <a:solidFill>
                <a:prstClr val="white"/>
              </a:solidFill>
            </a:endParaRPr>
          </a:p>
        </p:txBody>
      </p:sp>
      <p:sp>
        <p:nvSpPr>
          <p:cNvPr id="29" name="Título 1"/>
          <p:cNvSpPr txBox="1">
            <a:spLocks/>
          </p:cNvSpPr>
          <p:nvPr/>
        </p:nvSpPr>
        <p:spPr>
          <a:xfrm>
            <a:off x="-35491" y="244989"/>
            <a:ext cx="12145186" cy="570997"/>
          </a:xfrm>
          <a:prstGeom prst="rect">
            <a:avLst/>
          </a:prstGeom>
          <a:noFill/>
        </p:spPr>
        <p:txBody>
          <a:bodyPr wrap="square" lIns="77106" tIns="38963" rIns="77106" bIns="38963" rtlCol="0">
            <a:spAutoFit/>
          </a:bodyPr>
          <a:lstStyle>
            <a:defPPr>
              <a:defRPr lang="pt-BR"/>
            </a:defPPr>
            <a:lvl1pPr indent="268288">
              <a:defRPr sz="3600" b="0">
                <a:solidFill>
                  <a:schemeClr val="bg1"/>
                </a:solidFill>
              </a:defRPr>
            </a:lvl1pPr>
          </a:lstStyle>
          <a:p>
            <a:pPr algn="ctr" defTabSz="773353"/>
            <a:r>
              <a:rPr lang="pt-BR" sz="3200" dirty="0">
                <a:solidFill>
                  <a:prstClr val="white"/>
                </a:solidFill>
              </a:rPr>
              <a:t>Matriz de Responsabilidades – q</a:t>
            </a:r>
            <a:r>
              <a:rPr lang="pt-BR" sz="3200" dirty="0" smtClean="0">
                <a:solidFill>
                  <a:prstClr val="white"/>
                </a:solidFill>
              </a:rPr>
              <a:t>uantidade de projetos por região</a:t>
            </a:r>
            <a:endParaRPr lang="pt-BR" sz="3200" dirty="0">
              <a:solidFill>
                <a:prstClr val="white"/>
              </a:solidFill>
            </a:endParaRPr>
          </a:p>
        </p:txBody>
      </p:sp>
      <p:sp>
        <p:nvSpPr>
          <p:cNvPr id="13" name="CaixaDeTexto 1"/>
          <p:cNvSpPr txBox="1"/>
          <p:nvPr/>
        </p:nvSpPr>
        <p:spPr>
          <a:xfrm>
            <a:off x="6392209" y="2512517"/>
            <a:ext cx="1432932" cy="379924"/>
          </a:xfrm>
          <a:prstGeom prst="rect">
            <a:avLst/>
          </a:prstGeom>
          <a:ln>
            <a:solidFill>
              <a:schemeClr val="tx1"/>
            </a:solidFill>
            <a:prstDash val="dash"/>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2000" b="1" baseline="0" dirty="0" smtClean="0"/>
              <a:t>47 projetos</a:t>
            </a:r>
            <a:endParaRPr lang="pt-BR" sz="2000" b="1" baseline="0" dirty="0"/>
          </a:p>
        </p:txBody>
      </p:sp>
      <p:sp>
        <p:nvSpPr>
          <p:cNvPr id="12" name="CaixaDeTexto 1"/>
          <p:cNvSpPr txBox="1"/>
          <p:nvPr/>
        </p:nvSpPr>
        <p:spPr>
          <a:xfrm>
            <a:off x="416937" y="1856246"/>
            <a:ext cx="1432932" cy="380666"/>
          </a:xfrm>
          <a:prstGeom prst="rect">
            <a:avLst/>
          </a:prstGeom>
          <a:ln>
            <a:solidFill>
              <a:schemeClr val="tx1"/>
            </a:solidFill>
            <a:prstDash val="dash"/>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2000" b="1" dirty="0"/>
              <a:t>4</a:t>
            </a:r>
            <a:r>
              <a:rPr lang="pt-BR" sz="2000" b="1" baseline="0" dirty="0" smtClean="0"/>
              <a:t>6 projetos</a:t>
            </a:r>
            <a:endParaRPr lang="pt-BR" sz="2000" b="1" baseline="0" dirty="0"/>
          </a:p>
          <a:p>
            <a:endParaRPr lang="pt-BR" sz="1400" b="1" baseline="0" dirty="0"/>
          </a:p>
          <a:p>
            <a:r>
              <a:rPr lang="pt-BR" sz="2000" b="1" baseline="0" dirty="0" smtClean="0">
                <a:effectLst/>
              </a:rPr>
              <a:t>      </a:t>
            </a:r>
            <a:endParaRPr lang="pt-BR" sz="2000" b="1" dirty="0"/>
          </a:p>
        </p:txBody>
      </p:sp>
      <p:sp>
        <p:nvSpPr>
          <p:cNvPr id="16" name="CaixaDeTexto 1"/>
          <p:cNvSpPr txBox="1"/>
          <p:nvPr/>
        </p:nvSpPr>
        <p:spPr>
          <a:xfrm>
            <a:off x="2777657" y="3148098"/>
            <a:ext cx="483073" cy="3999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2800" b="1" dirty="0">
                <a:solidFill>
                  <a:srgbClr val="FFFF00"/>
                </a:solidFill>
              </a:rPr>
              <a:t>2</a:t>
            </a:r>
          </a:p>
        </p:txBody>
      </p:sp>
      <p:sp>
        <p:nvSpPr>
          <p:cNvPr id="14" name="CaixaDeTexto 1"/>
          <p:cNvSpPr txBox="1"/>
          <p:nvPr/>
        </p:nvSpPr>
        <p:spPr>
          <a:xfrm>
            <a:off x="9112257" y="3644974"/>
            <a:ext cx="483073" cy="4319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2800" b="1" dirty="0">
                <a:solidFill>
                  <a:srgbClr val="FFFF00"/>
                </a:solidFill>
              </a:rPr>
              <a:t>3</a:t>
            </a:r>
          </a:p>
        </p:txBody>
      </p:sp>
      <p:cxnSp>
        <p:nvCxnSpPr>
          <p:cNvPr id="18" name="Conector reto 17"/>
          <p:cNvCxnSpPr/>
          <p:nvPr/>
        </p:nvCxnSpPr>
        <p:spPr>
          <a:xfrm>
            <a:off x="6107558" y="1590835"/>
            <a:ext cx="0" cy="468713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982638" y="1381712"/>
            <a:ext cx="4106077" cy="500135"/>
          </a:xfrm>
          <a:prstGeom prst="rect">
            <a:avLst/>
          </a:prstGeom>
          <a:noFill/>
        </p:spPr>
        <p:txBody>
          <a:bodyPr wrap="square" lIns="68148" tIns="34289" rIns="68148" bIns="34289" rtlCol="0">
            <a:spAutoFit/>
          </a:bodyPr>
          <a:lstStyle>
            <a:defPPr>
              <a:defRPr lang="pt-BR"/>
            </a:defPPr>
            <a:lvl1pPr>
              <a:defRPr sz="3200" b="1">
                <a:solidFill>
                  <a:schemeClr val="tx2">
                    <a:lumMod val="75000"/>
                  </a:schemeClr>
                </a:solidFill>
              </a:defRPr>
            </a:lvl1pPr>
          </a:lstStyle>
          <a:p>
            <a:pPr algn="ctr" defTabSz="680589"/>
            <a:r>
              <a:rPr lang="pt-BR" sz="2800" b="0" dirty="0" smtClean="0">
                <a:solidFill>
                  <a:srgbClr val="1F497D">
                    <a:lumMod val="75000"/>
                  </a:srgbClr>
                </a:solidFill>
                <a:latin typeface="Arial" panose="020B0604020202020204" pitchFamily="34" charset="0"/>
                <a:cs typeface="Arial" panose="020B0604020202020204" pitchFamily="34" charset="0"/>
              </a:rPr>
              <a:t>Agosto de </a:t>
            </a:r>
            <a:r>
              <a:rPr lang="pt-BR" sz="2800" dirty="0" smtClean="0">
                <a:solidFill>
                  <a:srgbClr val="1F497D">
                    <a:lumMod val="75000"/>
                  </a:srgbClr>
                </a:solidFill>
                <a:latin typeface="Arial" panose="020B0604020202020204" pitchFamily="34" charset="0"/>
                <a:cs typeface="Arial" panose="020B0604020202020204" pitchFamily="34" charset="0"/>
              </a:rPr>
              <a:t>2015</a:t>
            </a:r>
            <a:endParaRPr lang="pt-BR" sz="2800" dirty="0">
              <a:solidFill>
                <a:srgbClr val="1F497D">
                  <a:lumMod val="75000"/>
                </a:srgbClr>
              </a:solidFill>
              <a:latin typeface="Arial" panose="020B0604020202020204" pitchFamily="34" charset="0"/>
              <a:cs typeface="Arial" panose="020B0604020202020204" pitchFamily="34" charset="0"/>
            </a:endParaRPr>
          </a:p>
        </p:txBody>
      </p:sp>
      <p:sp>
        <p:nvSpPr>
          <p:cNvPr id="21" name="CaixaDeTexto 20"/>
          <p:cNvSpPr txBox="1"/>
          <p:nvPr/>
        </p:nvSpPr>
        <p:spPr>
          <a:xfrm>
            <a:off x="7315635" y="1384102"/>
            <a:ext cx="3771092" cy="500135"/>
          </a:xfrm>
          <a:prstGeom prst="rect">
            <a:avLst/>
          </a:prstGeom>
          <a:noFill/>
        </p:spPr>
        <p:txBody>
          <a:bodyPr wrap="square" lIns="68148" tIns="34289" rIns="68148" bIns="34289" rtlCol="0">
            <a:spAutoFit/>
          </a:bodyPr>
          <a:lstStyle>
            <a:defPPr>
              <a:defRPr lang="pt-BR"/>
            </a:defPPr>
            <a:lvl1pPr>
              <a:defRPr sz="3200" b="1">
                <a:solidFill>
                  <a:schemeClr val="tx2">
                    <a:lumMod val="75000"/>
                  </a:schemeClr>
                </a:solidFill>
              </a:defRPr>
            </a:lvl1pPr>
          </a:lstStyle>
          <a:p>
            <a:pPr algn="ctr" defTabSz="680589"/>
            <a:r>
              <a:rPr lang="pt-BR" sz="2800" b="0" dirty="0" smtClean="0">
                <a:solidFill>
                  <a:srgbClr val="1F497D">
                    <a:lumMod val="75000"/>
                  </a:srgbClr>
                </a:solidFill>
                <a:latin typeface="Arial" panose="020B0604020202020204" pitchFamily="34" charset="0"/>
                <a:cs typeface="Arial" panose="020B0604020202020204" pitchFamily="34" charset="0"/>
              </a:rPr>
              <a:t>Janeiro de </a:t>
            </a:r>
            <a:r>
              <a:rPr lang="pt-BR" sz="2800" dirty="0" smtClean="0">
                <a:solidFill>
                  <a:srgbClr val="1F497D">
                    <a:lumMod val="75000"/>
                  </a:srgbClr>
                </a:solidFill>
                <a:latin typeface="Arial" panose="020B0604020202020204" pitchFamily="34" charset="0"/>
                <a:cs typeface="Arial" panose="020B0604020202020204" pitchFamily="34" charset="0"/>
              </a:rPr>
              <a:t>2016</a:t>
            </a:r>
            <a:endParaRPr lang="pt-BR" sz="2800" dirty="0">
              <a:solidFill>
                <a:srgbClr val="1F497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75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474757432"/>
              </p:ext>
            </p:extLst>
          </p:nvPr>
        </p:nvGraphicFramePr>
        <p:xfrm>
          <a:off x="602438" y="-19761"/>
          <a:ext cx="10978551" cy="6877760"/>
        </p:xfrm>
        <a:graphic>
          <a:graphicData uri="http://schemas.openxmlformats.org/drawingml/2006/table">
            <a:tbl>
              <a:tblPr>
                <a:tableStyleId>{5C22544A-7EE6-4342-B048-85BDC9FD1C3A}</a:tableStyleId>
              </a:tblPr>
              <a:tblGrid>
                <a:gridCol w="1176274"/>
                <a:gridCol w="1641738"/>
                <a:gridCol w="1644031"/>
                <a:gridCol w="697051"/>
                <a:gridCol w="697051"/>
                <a:gridCol w="596162"/>
                <a:gridCol w="577818"/>
                <a:gridCol w="669536"/>
                <a:gridCol w="742910"/>
                <a:gridCol w="742910"/>
                <a:gridCol w="598454"/>
                <a:gridCol w="596162"/>
                <a:gridCol w="598454"/>
              </a:tblGrid>
              <a:tr h="326322">
                <a:tc>
                  <a:txBody>
                    <a:bodyPr/>
                    <a:lstStyle/>
                    <a:p>
                      <a:pPr algn="ctr" fontAlgn="ctr"/>
                      <a:r>
                        <a:rPr lang="pt-BR" sz="1200" u="none" strike="noStrike" dirty="0">
                          <a:effectLst/>
                        </a:rPr>
                        <a:t>A P O</a:t>
                      </a:r>
                      <a:endParaRPr lang="pt-BR" sz="1200" b="1" i="1" u="none" strike="noStrike" dirty="0">
                        <a:solidFill>
                          <a:srgbClr val="000000"/>
                        </a:solidFill>
                        <a:effectLst/>
                        <a:latin typeface="Calibri"/>
                      </a:endParaRPr>
                    </a:p>
                  </a:txBody>
                  <a:tcPr marL="0" marR="0" marT="0" marB="0" anchor="ctr">
                    <a:solidFill>
                      <a:schemeClr val="accent6">
                        <a:lumMod val="20000"/>
                        <a:lumOff val="80000"/>
                      </a:schemeClr>
                    </a:solidFill>
                  </a:tcPr>
                </a:tc>
                <a:tc gridSpan="11">
                  <a:txBody>
                    <a:bodyPr/>
                    <a:lstStyle/>
                    <a:p>
                      <a:pPr algn="ctr" fontAlgn="ctr"/>
                      <a:r>
                        <a:rPr lang="pt-BR" sz="1300" u="none" strike="noStrike">
                          <a:effectLst/>
                        </a:rPr>
                        <a:t>MATRIZ DE RESPONSABILIDADES</a:t>
                      </a:r>
                      <a:endParaRPr lang="pt-BR" sz="1300" b="1" i="0" u="none" strike="noStrike">
                        <a:solidFill>
                          <a:srgbClr val="000000"/>
                        </a:solidFill>
                        <a:effectLst/>
                        <a:latin typeface="Calibri"/>
                      </a:endParaRPr>
                    </a:p>
                  </a:txBody>
                  <a:tcPr marL="0" marR="0" marT="0" marB="0" anchor="ctr">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1100" u="none" strike="noStrike">
                          <a:effectLst/>
                        </a:rPr>
                        <a:t>VERSÃO 5.0</a:t>
                      </a:r>
                      <a:endParaRPr lang="pt-BR" sz="1100" b="0" i="0" u="none" strike="noStrike">
                        <a:solidFill>
                          <a:srgbClr val="000000"/>
                        </a:solidFill>
                        <a:effectLst/>
                        <a:latin typeface="Calibri"/>
                      </a:endParaRPr>
                    </a:p>
                  </a:txBody>
                  <a:tcPr marL="0" marR="0" marT="0" marB="0" anchor="ctr">
                    <a:solidFill>
                      <a:schemeClr val="accent6">
                        <a:lumMod val="20000"/>
                        <a:lumOff val="80000"/>
                      </a:schemeClr>
                    </a:solidFill>
                  </a:tcPr>
                </a:tc>
              </a:tr>
              <a:tr h="268689">
                <a:tc>
                  <a:txBody>
                    <a:bodyPr/>
                    <a:lstStyle/>
                    <a:p>
                      <a:pPr algn="ctr" fontAlgn="ctr"/>
                      <a:r>
                        <a:rPr lang="pt-BR" sz="800" u="none" strike="noStrike" dirty="0">
                          <a:effectLst/>
                        </a:rPr>
                        <a:t>Autoridade Pública Olímpica</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c gridSpan="11">
                  <a:txBody>
                    <a:bodyPr/>
                    <a:lstStyle/>
                    <a:p>
                      <a:pPr algn="ctr" fontAlgn="ctr"/>
                      <a:r>
                        <a:rPr lang="pt-BR" sz="1300" u="none" strike="noStrike" dirty="0">
                          <a:effectLst/>
                        </a:rPr>
                        <a:t>JOGOS OLÍMPICOS E PARAOLÍMPICOS RIO2016</a:t>
                      </a:r>
                      <a:endParaRPr lang="pt-BR" sz="1300" b="0" i="1" u="none" strike="noStrike" dirty="0">
                        <a:solidFill>
                          <a:srgbClr val="000000"/>
                        </a:solidFill>
                        <a:effectLst/>
                        <a:latin typeface="Calibri"/>
                      </a:endParaRPr>
                    </a:p>
                  </a:txBody>
                  <a:tcPr marL="0" marR="0" marT="0" marB="0" anchor="ctr">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1100" u="none" strike="noStrike">
                          <a:effectLst/>
                        </a:rPr>
                        <a:t>29/jan/16</a:t>
                      </a:r>
                      <a:endParaRPr lang="pt-BR" sz="1100" b="0" i="1" u="none" strike="noStrike">
                        <a:solidFill>
                          <a:srgbClr val="000000"/>
                        </a:solidFill>
                        <a:effectLst/>
                        <a:latin typeface="Calibri"/>
                      </a:endParaRPr>
                    </a:p>
                  </a:txBody>
                  <a:tcPr marL="0" marR="0" marT="0" marB="0" anchor="ctr">
                    <a:solidFill>
                      <a:schemeClr val="accent6">
                        <a:lumMod val="20000"/>
                        <a:lumOff val="80000"/>
                      </a:schemeClr>
                    </a:solidFill>
                  </a:tcPr>
                </a:tc>
              </a:tr>
              <a:tr h="249748">
                <a:tc gridSpan="12">
                  <a:txBody>
                    <a:bodyPr/>
                    <a:lstStyle/>
                    <a:p>
                      <a:pPr algn="l" fontAlgn="b"/>
                      <a:r>
                        <a:rPr lang="pt-BR" sz="1200" b="1" u="none" strike="noStrike" dirty="0">
                          <a:effectLst/>
                        </a:rPr>
                        <a:t> Tema: REGIÃO BARRA</a:t>
                      </a:r>
                      <a:endParaRPr lang="pt-BR" sz="1200" b="1" i="0" u="none" strike="noStrike" dirty="0">
                        <a:solidFill>
                          <a:srgbClr val="000000"/>
                        </a:solidFill>
                        <a:effectLst/>
                        <a:latin typeface="Calibri"/>
                      </a:endParaRPr>
                    </a:p>
                  </a:txBody>
                  <a:tcPr marL="0" marR="0" marT="0" marB="0" anchor="b">
                    <a:solidFill>
                      <a:schemeClr val="accent6">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1400" b="1" u="none" strike="noStrike" dirty="0">
                          <a:effectLst/>
                        </a:rPr>
                        <a:t>BR</a:t>
                      </a:r>
                      <a:endParaRPr lang="pt-BR"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r>
              <a:tr h="249748">
                <a:tc gridSpan="12">
                  <a:txBody>
                    <a:bodyPr/>
                    <a:lstStyle/>
                    <a:p>
                      <a:pPr algn="l" fontAlgn="b"/>
                      <a:r>
                        <a:rPr lang="pt-BR" sz="1200" b="1" u="none" strike="noStrike" dirty="0">
                          <a:effectLst/>
                        </a:rPr>
                        <a:t> Valor Total (R$ MM): 5.675,7</a:t>
                      </a:r>
                      <a:endParaRPr lang="pt-BR" sz="1200" b="1" i="0" u="none" strike="noStrike" dirty="0">
                        <a:solidFill>
                          <a:srgbClr val="000000"/>
                        </a:solidFill>
                        <a:effectLst/>
                        <a:latin typeface="Calibri"/>
                      </a:endParaRPr>
                    </a:p>
                  </a:txBody>
                  <a:tcPr marL="0" marR="0" marT="0" marB="0" anchor="b">
                    <a:solidFill>
                      <a:schemeClr val="accent6">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163897">
                <a:tc rowSpan="2">
                  <a:txBody>
                    <a:bodyPr/>
                    <a:lstStyle/>
                    <a:p>
                      <a:pPr algn="ctr" fontAlgn="ctr"/>
                      <a:r>
                        <a:rPr lang="pt-BR" sz="800" u="none" strike="noStrike">
                          <a:effectLst/>
                        </a:rPr>
                        <a:t>OBRIGAÇÕES</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rowSpan="2">
                  <a:txBody>
                    <a:bodyPr/>
                    <a:lstStyle/>
                    <a:p>
                      <a:pPr algn="ctr" fontAlgn="ctr"/>
                      <a:r>
                        <a:rPr lang="pt-BR" sz="800" u="none" strike="noStrike">
                          <a:effectLst/>
                        </a:rPr>
                        <a:t>REFERÊNCIA</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rowSpan="2">
                  <a:txBody>
                    <a:bodyPr/>
                    <a:lstStyle/>
                    <a:p>
                      <a:pPr algn="ctr" fontAlgn="ctr"/>
                      <a:r>
                        <a:rPr lang="pt-BR" sz="800" u="none" strike="noStrike">
                          <a:effectLst/>
                        </a:rPr>
                        <a:t>PROJETOS/AÇÕES</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gridSpan="2">
                  <a:txBody>
                    <a:bodyPr/>
                    <a:lstStyle/>
                    <a:p>
                      <a:pPr algn="ctr" fontAlgn="ctr"/>
                      <a:r>
                        <a:rPr lang="pt-BR" sz="800" u="none" strike="noStrike" dirty="0">
                          <a:effectLst/>
                        </a:rPr>
                        <a:t>RESPONSABILIDADE</a:t>
                      </a:r>
                      <a:endParaRPr lang="pt-BR" sz="800" b="1" i="0" u="none" strike="noStrike" dirty="0">
                        <a:solidFill>
                          <a:srgbClr val="000000"/>
                        </a:solidFill>
                        <a:effectLst/>
                        <a:latin typeface="Calibri"/>
                      </a:endParaRPr>
                    </a:p>
                  </a:txBody>
                  <a:tcPr marL="0" marR="0" marT="0" marB="0" anchor="ctr">
                    <a:solidFill>
                      <a:schemeClr val="accent6">
                        <a:lumMod val="20000"/>
                        <a:lumOff val="80000"/>
                      </a:schemeClr>
                    </a:solidFill>
                  </a:tcPr>
                </a:tc>
                <a:tc hMerge="1">
                  <a:txBody>
                    <a:bodyPr/>
                    <a:lstStyle/>
                    <a:p>
                      <a:endParaRPr lang="pt-BR"/>
                    </a:p>
                  </a:txBody>
                  <a:tcPr/>
                </a:tc>
                <a:tc rowSpan="2">
                  <a:txBody>
                    <a:bodyPr/>
                    <a:lstStyle/>
                    <a:p>
                      <a:pPr algn="ctr" fontAlgn="ctr"/>
                      <a:r>
                        <a:rPr lang="pt-BR" sz="800" u="none" strike="noStrike">
                          <a:effectLst/>
                        </a:rPr>
                        <a:t>NÍVEL DE </a:t>
                      </a:r>
                      <a:br>
                        <a:rPr lang="pt-BR" sz="800" u="none" strike="noStrike">
                          <a:effectLst/>
                        </a:rPr>
                      </a:br>
                      <a:r>
                        <a:rPr lang="pt-BR" sz="800" u="none" strike="noStrike">
                          <a:effectLst/>
                        </a:rPr>
                        <a:t>MATURIDADE</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gridSpan="2">
                  <a:txBody>
                    <a:bodyPr/>
                    <a:lstStyle/>
                    <a:p>
                      <a:pPr algn="ctr" fontAlgn="ctr"/>
                      <a:r>
                        <a:rPr lang="pt-BR" sz="800" u="none" strike="noStrike">
                          <a:effectLst/>
                        </a:rPr>
                        <a:t>PRAZOS</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hMerge="1">
                  <a:txBody>
                    <a:bodyPr/>
                    <a:lstStyle/>
                    <a:p>
                      <a:endParaRPr lang="pt-BR"/>
                    </a:p>
                  </a:txBody>
                  <a:tcPr/>
                </a:tc>
                <a:tc gridSpan="4">
                  <a:txBody>
                    <a:bodyPr/>
                    <a:lstStyle/>
                    <a:p>
                      <a:pPr algn="ctr" fontAlgn="ctr"/>
                      <a:r>
                        <a:rPr lang="pt-BR" sz="800" u="none" strike="noStrike">
                          <a:effectLst/>
                        </a:rPr>
                        <a:t>FONTE DE RECURSOS (R$ MM)</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800" u="none" strike="noStrike">
                          <a:effectLst/>
                        </a:rPr>
                        <a:t>VALOR </a:t>
                      </a:r>
                      <a:br>
                        <a:rPr lang="pt-BR" sz="800" u="none" strike="noStrike">
                          <a:effectLst/>
                        </a:rPr>
                      </a:br>
                      <a:r>
                        <a:rPr lang="pt-BR" sz="800" u="none" strike="noStrike">
                          <a:effectLst/>
                        </a:rPr>
                        <a:t>TOTAL</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r>
              <a:tr h="312186">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800" u="none" strike="noStrike">
                          <a:effectLst/>
                        </a:rPr>
                        <a:t>RECURSOS</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EXECUÇÃO</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c>
                  <a:txBody>
                    <a:bodyPr/>
                    <a:lstStyle/>
                    <a:p>
                      <a:pPr algn="ctr" fontAlgn="ctr"/>
                      <a:r>
                        <a:rPr lang="pt-BR" sz="800" u="none" strike="noStrike">
                          <a:effectLst/>
                        </a:rPr>
                        <a:t>INÍCIO</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CONCLUSÃO</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ESTADUAL</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PRIVADO</a:t>
                      </a:r>
                      <a:endParaRPr lang="pt-BR" sz="800" b="1" i="0" u="none" strike="noStrike">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r>
              <a:tr h="398037">
                <a:tc rowSpan="10">
                  <a:txBody>
                    <a:bodyPr/>
                    <a:lstStyle/>
                    <a:p>
                      <a:pPr algn="ctr" fontAlgn="ctr"/>
                      <a:r>
                        <a:rPr lang="pt-BR" sz="800" u="none" strike="noStrike">
                          <a:effectLst/>
                        </a:rPr>
                        <a:t>PARQUE OLÍMPICO DA BARRA</a:t>
                      </a:r>
                      <a:br>
                        <a:rPr lang="pt-BR" sz="800" u="none" strike="noStrike">
                          <a:effectLst/>
                        </a:rPr>
                      </a:br>
                      <a:r>
                        <a:rPr lang="pt-BR" sz="800" u="none" strike="noStrike">
                          <a:effectLst/>
                        </a:rPr>
                        <a:t/>
                      </a:r>
                      <a:br>
                        <a:rPr lang="pt-BR" sz="800" u="none" strike="noStrike">
                          <a:effectLst/>
                        </a:rPr>
                      </a:br>
                      <a:r>
                        <a:rPr lang="pt-BR" sz="800" u="none" strike="noStrike">
                          <a:effectLst/>
                        </a:rPr>
                        <a:t>INSTALAÇÕES ESPORTIVAS</a:t>
                      </a:r>
                      <a:br>
                        <a:rPr lang="pt-BR" sz="800" u="none" strike="noStrike">
                          <a:effectLst/>
                        </a:rPr>
                      </a:b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BR.01</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Projetos básicos e executivos das instalações esportivas</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mar/13</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Concluído</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31,1</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31,1</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r h="905340">
                <a:tc vMerge="1">
                  <a:txBody>
                    <a:bodyPr/>
                    <a:lstStyle/>
                    <a:p>
                      <a:endParaRPr lang="pt-BR"/>
                    </a:p>
                  </a:txBody>
                  <a:tcPr/>
                </a:tc>
                <a:tc>
                  <a:txBody>
                    <a:bodyPr/>
                    <a:lstStyle/>
                    <a:p>
                      <a:pPr algn="ctr" fontAlgn="ctr"/>
                      <a:r>
                        <a:rPr lang="pt-BR" sz="800" u="none" strike="noStrike">
                          <a:effectLst/>
                        </a:rPr>
                        <a:t>BR.02</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Construção do Centro Olímpico de Tênis</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nov/13</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1º trim/16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191,1</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191,1</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r h="398037">
                <a:tc vMerge="1">
                  <a:txBody>
                    <a:bodyPr/>
                    <a:lstStyle/>
                    <a:p>
                      <a:endParaRPr lang="pt-BR"/>
                    </a:p>
                  </a:txBody>
                  <a:tcPr/>
                </a:tc>
                <a:tc>
                  <a:txBody>
                    <a:bodyPr/>
                    <a:lstStyle/>
                    <a:p>
                      <a:pPr algn="ctr" fontAlgn="ctr"/>
                      <a:r>
                        <a:rPr lang="pt-BR" sz="800" u="none" strike="noStrike">
                          <a:effectLst/>
                        </a:rPr>
                        <a:t>BR.03</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Manutenção do Centro Olímpico de Tênis</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4º trim/15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3º trim/17</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10,6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10,6</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r h="671200">
                <a:tc vMerge="1">
                  <a:txBody>
                    <a:bodyPr/>
                    <a:lstStyle/>
                    <a:p>
                      <a:endParaRPr lang="pt-BR"/>
                    </a:p>
                  </a:txBody>
                  <a:tcPr/>
                </a:tc>
                <a:tc>
                  <a:txBody>
                    <a:bodyPr/>
                    <a:lstStyle/>
                    <a:p>
                      <a:pPr algn="ctr" fontAlgn="ctr"/>
                      <a:r>
                        <a:rPr lang="pt-BR" sz="800" u="none" strike="noStrike">
                          <a:effectLst/>
                        </a:rPr>
                        <a:t>BR.04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Construção do Velódromo Olímpico</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          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fev/14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1º trim/16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24,8</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112,9</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137,7</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r h="398037">
                <a:tc vMerge="1">
                  <a:txBody>
                    <a:bodyPr/>
                    <a:lstStyle/>
                    <a:p>
                      <a:endParaRPr lang="pt-BR"/>
                    </a:p>
                  </a:txBody>
                  <a:tcPr/>
                </a:tc>
                <a:tc>
                  <a:txBody>
                    <a:bodyPr/>
                    <a:lstStyle/>
                    <a:p>
                      <a:pPr algn="ctr" fontAlgn="ctr"/>
                      <a:r>
                        <a:rPr lang="pt-BR" sz="800" u="none" strike="noStrike">
                          <a:effectLst/>
                        </a:rPr>
                        <a:t>BR.05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Manutenção do Velódromo Olímpico</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4º trim/15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4º trim/17</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5,9</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5,9</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r>
              <a:tr h="398037">
                <a:tc vMerge="1">
                  <a:txBody>
                    <a:bodyPr/>
                    <a:lstStyle/>
                    <a:p>
                      <a:endParaRPr lang="pt-BR"/>
                    </a:p>
                  </a:txBody>
                  <a:tcPr/>
                </a:tc>
                <a:tc>
                  <a:txBody>
                    <a:bodyPr/>
                    <a:lstStyle/>
                    <a:p>
                      <a:pPr algn="ctr" fontAlgn="ctr"/>
                      <a:r>
                        <a:rPr lang="pt-BR" sz="800" u="none" strike="noStrike">
                          <a:effectLst/>
                        </a:rPr>
                        <a:t>BR.06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Construção da Arena do Futuro</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abr/14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Concluído</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133,4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133,4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r>
              <a:tr h="398037">
                <a:tc vMerge="1">
                  <a:txBody>
                    <a:bodyPr/>
                    <a:lstStyle/>
                    <a:p>
                      <a:endParaRPr lang="pt-BR"/>
                    </a:p>
                  </a:txBody>
                  <a:tcPr/>
                </a:tc>
                <a:tc>
                  <a:txBody>
                    <a:bodyPr/>
                    <a:lstStyle/>
                    <a:p>
                      <a:pPr algn="ctr" fontAlgn="ctr"/>
                      <a:r>
                        <a:rPr lang="pt-BR" sz="800" u="none" strike="noStrike">
                          <a:effectLst/>
                        </a:rPr>
                        <a:t>BR.07</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Manutenção da Arena do Futuro</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4º trim/15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2º trim/17</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6,7</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6,7</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r>
              <a:tr h="398037">
                <a:tc vMerge="1">
                  <a:txBody>
                    <a:bodyPr/>
                    <a:lstStyle/>
                    <a:p>
                      <a:endParaRPr lang="pt-BR"/>
                    </a:p>
                  </a:txBody>
                  <a:tcPr/>
                </a:tc>
                <a:tc>
                  <a:txBody>
                    <a:bodyPr/>
                    <a:lstStyle/>
                    <a:p>
                      <a:pPr algn="ctr" fontAlgn="ctr"/>
                      <a:r>
                        <a:rPr lang="pt-BR" sz="800" u="none" strike="noStrike">
                          <a:effectLst/>
                        </a:rPr>
                        <a:t>BR.08</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Construção do Centro Olímpico de Esportes Aquáticos</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abr/14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1º trim/16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217,1</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217,1</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r>
              <a:tr h="398037">
                <a:tc vMerge="1">
                  <a:txBody>
                    <a:bodyPr/>
                    <a:lstStyle/>
                    <a:p>
                      <a:endParaRPr lang="pt-BR"/>
                    </a:p>
                  </a:txBody>
                  <a:tcPr/>
                </a:tc>
                <a:tc>
                  <a:txBody>
                    <a:bodyPr/>
                    <a:lstStyle/>
                    <a:p>
                      <a:pPr algn="ctr" fontAlgn="ctr"/>
                      <a:r>
                        <a:rPr lang="pt-BR" sz="800" u="none" strike="noStrike">
                          <a:effectLst/>
                        </a:rPr>
                        <a:t>BR.09</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Manutenção do Centro Olímpico de Esportes Aquáticos</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1º trim/16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4º trim/16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8,2</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8,2</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r h="398037">
                <a:tc vMerge="1">
                  <a:txBody>
                    <a:bodyPr/>
                    <a:lstStyle/>
                    <a:p>
                      <a:endParaRPr lang="pt-BR"/>
                    </a:p>
                  </a:txBody>
                  <a:tcPr/>
                </a:tc>
                <a:tc>
                  <a:txBody>
                    <a:bodyPr/>
                    <a:lstStyle/>
                    <a:p>
                      <a:pPr algn="ctr" fontAlgn="ctr"/>
                      <a:r>
                        <a:rPr lang="pt-BR" sz="800" u="none" strike="noStrike">
                          <a:effectLst/>
                        </a:rPr>
                        <a:t>BR.10⁶</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Adequação do Parque Aquático Maria Lenk </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abr/15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1º trim/16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21,4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21,4</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r h="537376">
                <a:tc>
                  <a:txBody>
                    <a:bodyPr/>
                    <a:lstStyle/>
                    <a:p>
                      <a:pPr algn="ctr" fontAlgn="ctr"/>
                      <a:r>
                        <a:rPr lang="pt-BR" sz="800" u="none" strike="noStrike">
                          <a:effectLst/>
                        </a:rPr>
                        <a:t> </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BR.29</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800" u="none" strike="noStrike">
                          <a:effectLst/>
                        </a:rPr>
                        <a:t>Aquisição, instalação, operação e manutenção do sistema de ar condicionado - Arena Carioca 1, 2 e 3 </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FEDERAL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jul/15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1º trim/16</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 </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 </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58,5</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a:effectLst/>
                        </a:rPr>
                        <a:t> </a:t>
                      </a:r>
                      <a:endParaRPr lang="pt-BR" sz="8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800" u="none" strike="noStrike" dirty="0">
                          <a:effectLst/>
                        </a:rPr>
                        <a:t>58,5</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22490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760688" y="3086100"/>
            <a:ext cx="2402738" cy="3293209"/>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Notas: </a:t>
            </a:r>
          </a:p>
          <a:p>
            <a:r>
              <a:rPr lang="pt-BR" sz="800" dirty="0">
                <a:latin typeface="Arial" panose="020B0604020202020204" pitchFamily="34" charset="0"/>
                <a:cs typeface="Arial" panose="020B0604020202020204" pitchFamily="34" charset="0"/>
              </a:rPr>
              <a:t>1. ASD: a ser definido.</a:t>
            </a:r>
          </a:p>
          <a:p>
            <a:r>
              <a:rPr lang="pt-BR" sz="800" dirty="0">
                <a:latin typeface="Arial" panose="020B0604020202020204" pitchFamily="34" charset="0"/>
                <a:cs typeface="Arial" panose="020B0604020202020204" pitchFamily="34" charset="0"/>
              </a:rPr>
              <a:t>2. Contrato único da Parceria Público Privada (PPP). Valores reajustados conforme índice contratual e metodologia adotada no desenvolvimento da presente Matriz de Responsabilidades.</a:t>
            </a:r>
          </a:p>
          <a:p>
            <a:r>
              <a:rPr lang="pt-BR" sz="800" dirty="0">
                <a:latin typeface="Arial" panose="020B0604020202020204" pitchFamily="34" charset="0"/>
                <a:cs typeface="Arial" panose="020B0604020202020204" pitchFamily="34" charset="0"/>
              </a:rPr>
              <a:t>3. Financiamento Caixa Econômica Federal: R$ 2,33 Bilhões; Recursos Próprios - terreno: R$ 579,5 MM (agregado à garantia do financiamento).</a:t>
            </a:r>
          </a:p>
          <a:p>
            <a:r>
              <a:rPr lang="pt-BR" sz="800" dirty="0">
                <a:latin typeface="Arial" panose="020B0604020202020204" pitchFamily="34" charset="0"/>
                <a:cs typeface="Arial" panose="020B0604020202020204" pitchFamily="34" charset="0"/>
              </a:rPr>
              <a:t>4. Recursos do Governo Municipal referem-se a benefícios urbanísticos concedidos ao privado por meio do Decreto nº 36795 de 20 de fevereiro de 2013.</a:t>
            </a:r>
          </a:p>
          <a:p>
            <a:r>
              <a:rPr lang="pt-BR" sz="800" dirty="0">
                <a:latin typeface="Arial" panose="020B0604020202020204" pitchFamily="34" charset="0"/>
                <a:cs typeface="Arial" panose="020B0604020202020204" pitchFamily="34" charset="0"/>
              </a:rPr>
              <a:t>5. Vide letra g. do item III da Metodologia.</a:t>
            </a:r>
          </a:p>
          <a:p>
            <a:r>
              <a:rPr lang="pt-BR" sz="800" dirty="0">
                <a:latin typeface="Arial" panose="020B0604020202020204" pitchFamily="34" charset="0"/>
                <a:cs typeface="Arial" panose="020B0604020202020204" pitchFamily="34" charset="0"/>
              </a:rPr>
              <a:t>6. Valor anterior ref. ao edital de licitação. Novo valor corresponde ao escopo em execução. </a:t>
            </a:r>
          </a:p>
          <a:p>
            <a:r>
              <a:rPr lang="pt-BR" sz="800" dirty="0">
                <a:latin typeface="Arial" panose="020B0604020202020204" pitchFamily="34" charset="0"/>
                <a:cs typeface="Arial" panose="020B0604020202020204" pitchFamily="34" charset="0"/>
              </a:rPr>
              <a:t>7. Os itens BR.24 e BR.25 foram transferidos para </a:t>
            </a:r>
            <a:r>
              <a:rPr lang="pt-BR" sz="800" dirty="0" err="1">
                <a:latin typeface="Arial" panose="020B0604020202020204" pitchFamily="34" charset="0"/>
                <a:cs typeface="Arial" panose="020B0604020202020204" pitchFamily="34" charset="0"/>
              </a:rPr>
              <a:t>Multirregião</a:t>
            </a:r>
            <a:r>
              <a:rPr lang="pt-BR" sz="800" dirty="0">
                <a:latin typeface="Arial" panose="020B0604020202020204" pitchFamily="34" charset="0"/>
                <a:cs typeface="Arial" panose="020B0604020202020204" pitchFamily="34" charset="0"/>
              </a:rPr>
              <a:t> (MR.01).</a:t>
            </a:r>
          </a:p>
          <a:p>
            <a:r>
              <a:rPr lang="pt-BR" sz="800" dirty="0">
                <a:latin typeface="Arial" panose="020B0604020202020204" pitchFamily="34" charset="0"/>
                <a:cs typeface="Arial" panose="020B0604020202020204" pitchFamily="34" charset="0"/>
              </a:rPr>
              <a:t>8. Os itens BR.27 e BR.28 foram transferidos para </a:t>
            </a:r>
            <a:r>
              <a:rPr lang="pt-BR" sz="800" dirty="0" err="1">
                <a:latin typeface="Arial" panose="020B0604020202020204" pitchFamily="34" charset="0"/>
                <a:cs typeface="Arial" panose="020B0604020202020204" pitchFamily="34" charset="0"/>
              </a:rPr>
              <a:t>Multirregião</a:t>
            </a:r>
            <a:r>
              <a:rPr lang="pt-BR" sz="800" dirty="0">
                <a:latin typeface="Arial" panose="020B0604020202020204" pitchFamily="34" charset="0"/>
                <a:cs typeface="Arial" panose="020B0604020202020204" pitchFamily="34" charset="0"/>
              </a:rPr>
              <a:t> (MR.02).</a:t>
            </a:r>
          </a:p>
          <a:p>
            <a:endParaRPr lang="pt-BR" sz="800" dirty="0">
              <a:latin typeface="Arial" panose="020B0604020202020204" pitchFamily="34" charset="0"/>
              <a:cs typeface="Arial" panose="020B0604020202020204" pitchFamily="34" charset="0"/>
            </a:endParaRPr>
          </a:p>
          <a:p>
            <a:endParaRPr lang="pt-BR" sz="800" dirty="0">
              <a:latin typeface="Arial" panose="020B0604020202020204" pitchFamily="34" charset="0"/>
              <a:cs typeface="Arial" panose="020B0604020202020204" pitchFamily="34" charset="0"/>
            </a:endParaRPr>
          </a:p>
          <a:p>
            <a:endParaRPr lang="pt-BR" sz="800" dirty="0">
              <a:latin typeface="Arial" panose="020B0604020202020204" pitchFamily="34" charset="0"/>
              <a:cs typeface="Arial" panose="020B0604020202020204"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981424620"/>
              </p:ext>
            </p:extLst>
          </p:nvPr>
        </p:nvGraphicFramePr>
        <p:xfrm>
          <a:off x="612889" y="-1"/>
          <a:ext cx="9022158" cy="6801550"/>
        </p:xfrm>
        <a:graphic>
          <a:graphicData uri="http://schemas.openxmlformats.org/drawingml/2006/table">
            <a:tbl>
              <a:tblPr>
                <a:tableStyleId>{5C22544A-7EE6-4342-B048-85BDC9FD1C3A}</a:tableStyleId>
              </a:tblPr>
              <a:tblGrid>
                <a:gridCol w="966660"/>
                <a:gridCol w="1349178"/>
                <a:gridCol w="1351063"/>
                <a:gridCol w="572835"/>
                <a:gridCol w="572835"/>
                <a:gridCol w="489926"/>
                <a:gridCol w="474850"/>
                <a:gridCol w="550223"/>
                <a:gridCol w="610522"/>
                <a:gridCol w="610522"/>
                <a:gridCol w="491809"/>
                <a:gridCol w="489926"/>
                <a:gridCol w="491809"/>
              </a:tblGrid>
              <a:tr h="327107">
                <a:tc>
                  <a:txBody>
                    <a:bodyPr/>
                    <a:lstStyle/>
                    <a:p>
                      <a:pPr algn="ctr" fontAlgn="ctr"/>
                      <a:r>
                        <a:rPr lang="pt-BR" sz="1200" u="none" strike="noStrike" dirty="0">
                          <a:effectLst/>
                        </a:rPr>
                        <a:t>A P O</a:t>
                      </a:r>
                      <a:endParaRPr lang="pt-BR" sz="1200" b="1" i="1" u="none" strike="noStrike" dirty="0">
                        <a:solidFill>
                          <a:srgbClr val="000000"/>
                        </a:solidFill>
                        <a:effectLst/>
                        <a:latin typeface="Calibri"/>
                      </a:endParaRPr>
                    </a:p>
                  </a:txBody>
                  <a:tcPr marL="0" marR="0" marT="0" marB="0" anchor="ctr">
                    <a:solidFill>
                      <a:schemeClr val="accent6">
                        <a:lumMod val="20000"/>
                        <a:lumOff val="80000"/>
                      </a:schemeClr>
                    </a:solidFill>
                  </a:tcPr>
                </a:tc>
                <a:tc gridSpan="11">
                  <a:txBody>
                    <a:bodyPr/>
                    <a:lstStyle/>
                    <a:p>
                      <a:pPr algn="ctr" fontAlgn="ctr"/>
                      <a:r>
                        <a:rPr lang="pt-BR" sz="1300" u="none" strike="noStrike">
                          <a:effectLst/>
                        </a:rPr>
                        <a:t>MATRIZ DE RESPONSABILIDADES</a:t>
                      </a:r>
                      <a:endParaRPr lang="pt-BR" sz="1300" b="1" i="0" u="none" strike="noStrike">
                        <a:solidFill>
                          <a:srgbClr val="000000"/>
                        </a:solidFill>
                        <a:effectLst/>
                        <a:latin typeface="Calibri"/>
                      </a:endParaRPr>
                    </a:p>
                  </a:txBody>
                  <a:tcPr marL="0" marR="0" marT="0" marB="0" anchor="ct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a:txBody>
                    <a:bodyPr/>
                    <a:lstStyle/>
                    <a:p>
                      <a:pPr algn="ctr" fontAlgn="ctr"/>
                      <a:r>
                        <a:rPr lang="pt-BR" sz="1100" u="none" strike="noStrike">
                          <a:effectLst/>
                        </a:rPr>
                        <a:t>VERSÃO 5.0</a:t>
                      </a:r>
                      <a:endParaRPr lang="pt-BR" sz="1100" b="0" i="0" u="none" strike="noStrike">
                        <a:solidFill>
                          <a:srgbClr val="000000"/>
                        </a:solidFill>
                        <a:effectLst/>
                        <a:latin typeface="Calibri"/>
                      </a:endParaRPr>
                    </a:p>
                  </a:txBody>
                  <a:tcPr marL="0" marR="0" marT="0" marB="0" anchor="ctr">
                    <a:solidFill>
                      <a:schemeClr val="accent6">
                        <a:lumMod val="20000"/>
                        <a:lumOff val="80000"/>
                      </a:schemeClr>
                    </a:solidFill>
                  </a:tcPr>
                </a:tc>
              </a:tr>
              <a:tr h="327107">
                <a:tc>
                  <a:txBody>
                    <a:bodyPr/>
                    <a:lstStyle/>
                    <a:p>
                      <a:pPr algn="ctr" fontAlgn="ctr"/>
                      <a:r>
                        <a:rPr lang="pt-BR" sz="800" u="none" strike="noStrike" dirty="0">
                          <a:effectLst/>
                        </a:rPr>
                        <a:t>Autoridade Pública Olímpica</a:t>
                      </a:r>
                      <a:endParaRPr lang="pt-BR" sz="800" b="0" i="0" u="none" strike="noStrike" dirty="0">
                        <a:solidFill>
                          <a:srgbClr val="000000"/>
                        </a:solidFill>
                        <a:effectLst/>
                        <a:latin typeface="Calibri"/>
                      </a:endParaRPr>
                    </a:p>
                  </a:txBody>
                  <a:tcPr marL="0" marR="0" marT="0" marB="0" anchor="ctr">
                    <a:solidFill>
                      <a:schemeClr val="accent6">
                        <a:lumMod val="20000"/>
                        <a:lumOff val="80000"/>
                      </a:schemeClr>
                    </a:solidFill>
                  </a:tcPr>
                </a:tc>
                <a:tc gridSpan="11">
                  <a:txBody>
                    <a:bodyPr/>
                    <a:lstStyle/>
                    <a:p>
                      <a:pPr algn="ctr" fontAlgn="ctr"/>
                      <a:r>
                        <a:rPr lang="pt-BR" sz="1300" u="none" strike="noStrike" dirty="0">
                          <a:effectLst/>
                        </a:rPr>
                        <a:t>JOGOS OLÍMPICOS E PARAOLÍMPICOS RIO2016</a:t>
                      </a:r>
                      <a:endParaRPr lang="pt-BR" sz="1300" b="0" i="1" u="none" strike="noStrike" dirty="0">
                        <a:solidFill>
                          <a:srgbClr val="000000"/>
                        </a:solidFill>
                        <a:effectLst/>
                        <a:latin typeface="Calibri"/>
                      </a:endParaRPr>
                    </a:p>
                  </a:txBody>
                  <a:tcPr marL="0" marR="0" marT="0" marB="0" anchor="ct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a:txBody>
                    <a:bodyPr/>
                    <a:lstStyle/>
                    <a:p>
                      <a:pPr algn="ctr" fontAlgn="ctr"/>
                      <a:r>
                        <a:rPr lang="pt-BR" sz="1100" u="none" strike="noStrike">
                          <a:effectLst/>
                        </a:rPr>
                        <a:t>29/jan/16</a:t>
                      </a:r>
                      <a:endParaRPr lang="pt-BR" sz="1100" b="0" i="1" u="none" strike="noStrike">
                        <a:solidFill>
                          <a:srgbClr val="000000"/>
                        </a:solidFill>
                        <a:effectLst/>
                        <a:latin typeface="Calibri"/>
                      </a:endParaRPr>
                    </a:p>
                  </a:txBody>
                  <a:tcPr marL="0" marR="0" marT="0" marB="0" anchor="ctr">
                    <a:solidFill>
                      <a:schemeClr val="accent6">
                        <a:lumMod val="20000"/>
                        <a:lumOff val="80000"/>
                      </a:schemeClr>
                    </a:solidFill>
                  </a:tcPr>
                </a:tc>
              </a:tr>
              <a:tr h="327107">
                <a:tc gridSpan="12">
                  <a:txBody>
                    <a:bodyPr/>
                    <a:lstStyle/>
                    <a:p>
                      <a:pPr algn="l" fontAlgn="b"/>
                      <a:r>
                        <a:rPr lang="pt-BR" sz="1200" b="1" u="none" strike="noStrike" dirty="0">
                          <a:effectLst/>
                        </a:rPr>
                        <a:t> Tema: REGIÃO BARRA</a:t>
                      </a:r>
                      <a:endParaRPr lang="pt-BR" sz="1200" b="1" i="0" u="none" strike="noStrike" dirty="0">
                        <a:solidFill>
                          <a:srgbClr val="000000"/>
                        </a:solidFill>
                        <a:effectLst/>
                        <a:latin typeface="Calibri"/>
                      </a:endParaRPr>
                    </a:p>
                  </a:txBody>
                  <a:tcPr marL="0" marR="0" marT="0" marB="0" anchor="b">
                    <a:solidFill>
                      <a:schemeClr val="accent6">
                        <a:lumMod val="40000"/>
                        <a:lumOff val="6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rowSpan="2">
                  <a:txBody>
                    <a:bodyPr/>
                    <a:lstStyle/>
                    <a:p>
                      <a:pPr algn="ctr" fontAlgn="ctr"/>
                      <a:r>
                        <a:rPr lang="pt-BR" sz="1400" b="1" u="none" strike="noStrike" dirty="0">
                          <a:effectLst/>
                        </a:rPr>
                        <a:t>BR</a:t>
                      </a:r>
                      <a:endParaRPr lang="pt-BR"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r>
              <a:tr h="327107">
                <a:tc gridSpan="12">
                  <a:txBody>
                    <a:bodyPr/>
                    <a:lstStyle/>
                    <a:p>
                      <a:pPr algn="l" fontAlgn="b"/>
                      <a:r>
                        <a:rPr lang="pt-BR" sz="1200" b="1" u="none" strike="noStrike" dirty="0">
                          <a:effectLst/>
                        </a:rPr>
                        <a:t> Valor Total (R$ MM): 5.675,7</a:t>
                      </a:r>
                      <a:endParaRPr lang="pt-BR" sz="1200" b="1" i="0" u="none" strike="noStrike" dirty="0">
                        <a:solidFill>
                          <a:srgbClr val="000000"/>
                        </a:solidFill>
                        <a:effectLst/>
                        <a:latin typeface="Calibri"/>
                      </a:endParaRPr>
                    </a:p>
                  </a:txBody>
                  <a:tcPr marL="0" marR="0" marT="0" marB="0" anchor="b">
                    <a:solidFill>
                      <a:schemeClr val="accent6">
                        <a:lumMod val="40000"/>
                        <a:lumOff val="6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hMerge="1">
                  <a:txBody>
                    <a:bodyPr/>
                    <a:lstStyle/>
                    <a:p>
                      <a:endParaRPr lang="pt-BR"/>
                    </a:p>
                  </a:txBody>
                  <a:tcPr>
                    <a:solidFill>
                      <a:schemeClr val="accent6">
                        <a:lumMod val="20000"/>
                        <a:lumOff val="80000"/>
                      </a:schemeClr>
                    </a:solidFill>
                  </a:tcPr>
                </a:tc>
                <a:tc vMerge="1">
                  <a:txBody>
                    <a:bodyPr/>
                    <a:lstStyle/>
                    <a:p>
                      <a:endParaRPr lang="pt-BR" dirty="0"/>
                    </a:p>
                  </a:txBody>
                  <a:tcPr>
                    <a:solidFill>
                      <a:schemeClr val="accent6">
                        <a:lumMod val="20000"/>
                        <a:lumOff val="80000"/>
                      </a:schemeClr>
                    </a:solidFill>
                  </a:tcPr>
                </a:tc>
              </a:tr>
              <a:tr h="330823">
                <a:tc rowSpan="6">
                  <a:txBody>
                    <a:bodyPr/>
                    <a:lstStyle/>
                    <a:p>
                      <a:pPr algn="ctr" fontAlgn="ctr"/>
                      <a:r>
                        <a:rPr lang="pt-BR" sz="700" u="none" strike="noStrike" dirty="0">
                          <a:effectLst/>
                        </a:rPr>
                        <a:t>PARQUE OLÍMPICO DA BARRA</a:t>
                      </a:r>
                      <a:br>
                        <a:rPr lang="pt-BR" sz="700" u="none" strike="noStrike" dirty="0">
                          <a:effectLst/>
                        </a:rPr>
                      </a:br>
                      <a:r>
                        <a:rPr lang="pt-BR" sz="700" u="none" strike="noStrike" dirty="0">
                          <a:effectLst/>
                        </a:rPr>
                        <a:t/>
                      </a:r>
                      <a:br>
                        <a:rPr lang="pt-BR" sz="700" u="none" strike="noStrike" dirty="0">
                          <a:effectLst/>
                        </a:rPr>
                      </a:br>
                      <a:r>
                        <a:rPr lang="pt-BR" sz="700" u="none" strike="noStrike" dirty="0">
                          <a:effectLst/>
                        </a:rPr>
                        <a:t/>
                      </a:r>
                      <a:br>
                        <a:rPr lang="pt-BR" sz="700" u="none" strike="noStrike" dirty="0">
                          <a:effectLst/>
                        </a:rPr>
                      </a:br>
                      <a:r>
                        <a:rPr lang="pt-BR" sz="700" u="none" strike="noStrike" dirty="0">
                          <a:effectLst/>
                        </a:rPr>
                        <a:t>INSTALAÇÕES ESPORTIVAS, NÃO ESPORTIVAS E DOMÍNIO COMUM</a:t>
                      </a:r>
                      <a:br>
                        <a:rPr lang="pt-BR" sz="700" u="none" strike="noStrike" dirty="0">
                          <a:effectLst/>
                        </a:rPr>
                      </a:br>
                      <a:r>
                        <a:rPr lang="pt-BR" sz="700" u="none" strike="noStrike" dirty="0">
                          <a:effectLst/>
                        </a:rPr>
                        <a:t/>
                      </a:r>
                      <a:br>
                        <a:rPr lang="pt-BR" sz="700" u="none" strike="noStrike" dirty="0">
                          <a:effectLst/>
                        </a:rPr>
                      </a:br>
                      <a:r>
                        <a:rPr lang="pt-BR" sz="700" u="none" strike="noStrike" dirty="0">
                          <a:effectLst/>
                        </a:rPr>
                        <a:t>PARCERIA PÚBLICO PRIVADA ² </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BR.11</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dirty="0">
                          <a:effectLst/>
                        </a:rPr>
                        <a:t>Infraestrutura do Parque Olímpico da Barra  - redes de água, luz, esgoto</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jul/13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rowSpan="7">
                  <a:txBody>
                    <a:bodyPr/>
                    <a:lstStyle/>
                    <a:p>
                      <a:pPr algn="ctr" fontAlgn="ctr"/>
                      <a:r>
                        <a:rPr lang="pt-BR" sz="700" u="none" strike="noStrike">
                          <a:effectLst/>
                        </a:rPr>
                        <a:t>535,0</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rowSpan="7">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rowSpan="7">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rowSpan="7">
                  <a:txBody>
                    <a:bodyPr/>
                    <a:lstStyle/>
                    <a:p>
                      <a:pPr algn="ctr" fontAlgn="ctr"/>
                      <a:r>
                        <a:rPr lang="pt-BR" sz="700" u="none" strike="noStrike">
                          <a:effectLst/>
                        </a:rPr>
                        <a:t>1.150,0</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rowSpan="7">
                  <a:txBody>
                    <a:bodyPr/>
                    <a:lstStyle/>
                    <a:p>
                      <a:pPr algn="ctr" fontAlgn="ctr"/>
                      <a:r>
                        <a:rPr lang="pt-BR" sz="700" u="none" strike="noStrike">
                          <a:effectLst/>
                        </a:rPr>
                        <a:t>1.685,0</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r>
              <a:tr h="330823">
                <a:tc vMerge="1">
                  <a:txBody>
                    <a:bodyPr/>
                    <a:lstStyle/>
                    <a:p>
                      <a:endParaRPr lang="pt-BR"/>
                    </a:p>
                  </a:txBody>
                  <a:tcPr/>
                </a:tc>
                <a:tc>
                  <a:txBody>
                    <a:bodyPr/>
                    <a:lstStyle/>
                    <a:p>
                      <a:pPr algn="ctr" fontAlgn="ctr"/>
                      <a:r>
                        <a:rPr lang="pt-BR" sz="700" u="none" strike="noStrike">
                          <a:effectLst/>
                        </a:rPr>
                        <a:t>BR.12</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do Centro Internacional de Radio Difusão (IBC)</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PRIVADO</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out/13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30823">
                <a:tc vMerge="1">
                  <a:txBody>
                    <a:bodyPr/>
                    <a:lstStyle/>
                    <a:p>
                      <a:endParaRPr lang="pt-BR"/>
                    </a:p>
                  </a:txBody>
                  <a:tcPr/>
                </a:tc>
                <a:tc>
                  <a:txBody>
                    <a:bodyPr/>
                    <a:lstStyle/>
                    <a:p>
                      <a:pPr algn="ctr" fontAlgn="ctr"/>
                      <a:r>
                        <a:rPr lang="pt-BR" sz="700" u="none" strike="noStrike">
                          <a:effectLst/>
                        </a:rPr>
                        <a:t>BR.13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das Arenas Cariocas 1, 2, 3 (Hall 1, 2 e 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4</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jul/13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1º trim/16</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30823">
                <a:tc vMerge="1">
                  <a:txBody>
                    <a:bodyPr/>
                    <a:lstStyle/>
                    <a:p>
                      <a:endParaRPr lang="pt-BR"/>
                    </a:p>
                  </a:txBody>
                  <a:tcPr/>
                </a:tc>
                <a:tc>
                  <a:txBody>
                    <a:bodyPr/>
                    <a:lstStyle/>
                    <a:p>
                      <a:pPr algn="ctr" fontAlgn="ctr"/>
                      <a:r>
                        <a:rPr lang="pt-BR" sz="700" u="none" strike="noStrike">
                          <a:effectLst/>
                        </a:rPr>
                        <a:t>BR.14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do Centro Principal de Mídia (MPC)</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set/13</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1º trim/16</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91246">
                <a:tc vMerge="1">
                  <a:txBody>
                    <a:bodyPr/>
                    <a:lstStyle/>
                    <a:p>
                      <a:endParaRPr lang="pt-BR"/>
                    </a:p>
                  </a:txBody>
                  <a:tcPr/>
                </a:tc>
                <a:tc>
                  <a:txBody>
                    <a:bodyPr/>
                    <a:lstStyle/>
                    <a:p>
                      <a:pPr algn="ctr" fontAlgn="ctr"/>
                      <a:r>
                        <a:rPr lang="pt-BR" sz="700" u="none" strike="noStrike">
                          <a:effectLst/>
                        </a:rPr>
                        <a:t>BR.15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Parque Olímpico da Barra - Domínio Comum - pavimentação, paisagismo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dez/13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2º </a:t>
                      </a:r>
                      <a:r>
                        <a:rPr lang="pt-BR" sz="700" u="none" strike="noStrike" dirty="0" err="1">
                          <a:effectLst/>
                        </a:rPr>
                        <a:t>trim</a:t>
                      </a:r>
                      <a:r>
                        <a:rPr lang="pt-BR" sz="700" u="none" strike="noStrike" dirty="0">
                          <a:effectLst/>
                        </a:rPr>
                        <a:t>/16</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410487">
                <a:tc vMerge="1">
                  <a:txBody>
                    <a:bodyPr/>
                    <a:lstStyle/>
                    <a:p>
                      <a:endParaRPr lang="pt-BR"/>
                    </a:p>
                  </a:txBody>
                  <a:tcPr/>
                </a:tc>
                <a:tc>
                  <a:txBody>
                    <a:bodyPr/>
                    <a:lstStyle/>
                    <a:p>
                      <a:pPr algn="ctr" fontAlgn="ctr"/>
                      <a:r>
                        <a:rPr lang="pt-BR" sz="700" u="none" strike="noStrike">
                          <a:effectLst/>
                        </a:rPr>
                        <a:t>BR.16</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de Hotel de Mídia</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dez/13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2º trim/16</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30823">
                <a:tc rowSpan="2">
                  <a:txBody>
                    <a:bodyPr/>
                    <a:lstStyle/>
                    <a:p>
                      <a:pPr algn="ctr" fontAlgn="ctr"/>
                      <a:r>
                        <a:rPr lang="pt-BR" sz="700" u="none" strike="noStrike">
                          <a:effectLst/>
                        </a:rPr>
                        <a:t>VILA DOS ATLETAS</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BR.17</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Infraestrutura da Vila Olímpica e Paraolímpica</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set/12</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Concluído</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7107">
                <a:tc vMerge="1">
                  <a:txBody>
                    <a:bodyPr/>
                    <a:lstStyle/>
                    <a:p>
                      <a:endParaRPr lang="pt-BR"/>
                    </a:p>
                  </a:txBody>
                  <a:tcPr/>
                </a:tc>
                <a:tc>
                  <a:txBody>
                    <a:bodyPr/>
                    <a:lstStyle/>
                    <a:p>
                      <a:pPr algn="ctr" fontAlgn="ctr"/>
                      <a:r>
                        <a:rPr lang="pt-BR" sz="700" u="none" strike="noStrike">
                          <a:effectLst/>
                        </a:rPr>
                        <a:t>BR.18 ³</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da Vila Olímpica e Paraolímpica</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nov/12</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1º </a:t>
                      </a:r>
                      <a:r>
                        <a:rPr lang="pt-BR" sz="700" u="none" strike="noStrike" dirty="0" err="1">
                          <a:effectLst/>
                        </a:rPr>
                        <a:t>trim</a:t>
                      </a:r>
                      <a:r>
                        <a:rPr lang="pt-BR" sz="700" u="none" strike="noStrike" dirty="0">
                          <a:effectLst/>
                        </a:rPr>
                        <a:t>/16</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2.909,5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2.909,5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r>
              <a:tr h="410487">
                <a:tc>
                  <a:txBody>
                    <a:bodyPr/>
                    <a:lstStyle/>
                    <a:p>
                      <a:pPr algn="ctr" fontAlgn="ctr"/>
                      <a:r>
                        <a:rPr lang="pt-BR" sz="700" u="none" strike="noStrike">
                          <a:effectLst/>
                        </a:rPr>
                        <a:t>OUTRAS INSTALAÇÕES ESPORTIVAS</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BR.19 ⁴</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Golfe</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 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fev/13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60,0</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60,0</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r>
              <a:tr h="327107">
                <a:tc>
                  <a:txBody>
                    <a:bodyPr/>
                    <a:lstStyle/>
                    <a:p>
                      <a:pPr algn="ctr" fontAlgn="ctr"/>
                      <a:r>
                        <a:rPr lang="pt-BR" sz="700" u="none" strike="noStrike">
                          <a:effectLst/>
                        </a:rPr>
                        <a:t>OUTRAS INSTALAÇÕES NÃO ESPORTIVAS</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BR.20</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do Parque dos Atletas</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MUNICIPAL</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dez/10</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40,3</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40,3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r>
              <a:tr h="686282">
                <a:tc rowSpan="4">
                  <a:txBody>
                    <a:bodyPr/>
                    <a:lstStyle/>
                    <a:p>
                      <a:pPr algn="ctr" fontAlgn="ctr"/>
                      <a:r>
                        <a:rPr lang="pt-BR" sz="700" u="none" strike="noStrike">
                          <a:effectLst/>
                        </a:rPr>
                        <a:t>ENERGIA ELÉTRICA</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BR.21</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da primeira linha de alimentação do Parque Olímpico da Barra</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FEDERAL</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jan/14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19,3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19,3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r>
              <a:tr h="423315">
                <a:tc vMerge="1">
                  <a:txBody>
                    <a:bodyPr/>
                    <a:lstStyle/>
                    <a:p>
                      <a:endParaRPr lang="pt-BR"/>
                    </a:p>
                  </a:txBody>
                  <a:tcPr/>
                </a:tc>
                <a:tc>
                  <a:txBody>
                    <a:bodyPr/>
                    <a:lstStyle/>
                    <a:p>
                      <a:pPr algn="ctr" fontAlgn="ctr"/>
                      <a:r>
                        <a:rPr lang="pt-BR" sz="700" u="none" strike="noStrike">
                          <a:effectLst/>
                        </a:rPr>
                        <a:t>BR.22</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da segunda linha de alimentação do Parque Olímpico da Barra</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FEDERAL</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jan/14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60,5</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60,5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r>
              <a:tr h="423315">
                <a:tc vMerge="1">
                  <a:txBody>
                    <a:bodyPr/>
                    <a:lstStyle/>
                    <a:p>
                      <a:endParaRPr lang="pt-BR"/>
                    </a:p>
                  </a:txBody>
                  <a:tcPr/>
                </a:tc>
                <a:tc>
                  <a:txBody>
                    <a:bodyPr/>
                    <a:lstStyle/>
                    <a:p>
                      <a:pPr algn="ctr" fontAlgn="ctr"/>
                      <a:r>
                        <a:rPr lang="pt-BR" sz="700" u="none" strike="noStrike">
                          <a:effectLst/>
                        </a:rPr>
                        <a:t>BR.23</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da subestação de energia elétrica do Parque Olímpico da Barra</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FEDERAL</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jan/14</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72,9</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72,9</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r h="423315">
                <a:tc vMerge="1">
                  <a:txBody>
                    <a:bodyPr/>
                    <a:lstStyle/>
                    <a:p>
                      <a:endParaRPr lang="pt-BR"/>
                    </a:p>
                  </a:txBody>
                  <a:tcPr/>
                </a:tc>
                <a:tc>
                  <a:txBody>
                    <a:bodyPr/>
                    <a:lstStyle/>
                    <a:p>
                      <a:pPr algn="ctr" fontAlgn="ctr"/>
                      <a:r>
                        <a:rPr lang="pt-BR" sz="700" u="none" strike="noStrike">
                          <a:effectLst/>
                        </a:rPr>
                        <a:t>BR.26</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just" fontAlgn="ctr"/>
                      <a:r>
                        <a:rPr lang="pt-BR" sz="700" u="none" strike="noStrike">
                          <a:effectLst/>
                        </a:rPr>
                        <a:t>Construção da primeira linha de alimentação do Campo de Golfe</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GOVERNO FEDERAL</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PRIVADO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jan/15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Concluído</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6,5</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a:effectLst/>
                        </a:rPr>
                        <a:t>-</a:t>
                      </a:r>
                      <a:endParaRPr lang="pt-BR" sz="700" b="0" i="0" u="none" strike="noStrike">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pt-BR" sz="700" u="none" strike="noStrike" dirty="0">
                          <a:effectLst/>
                        </a:rPr>
                        <a:t>6,5</a:t>
                      </a:r>
                      <a:endParaRPr lang="pt-BR" sz="700" b="0" i="0" u="none" strike="noStrike" dirty="0">
                        <a:solidFill>
                          <a:srgbClr val="000000"/>
                        </a:solidFill>
                        <a:effectLst/>
                        <a:latin typeface="Calibri"/>
                      </a:endParaRPr>
                    </a:p>
                  </a:txBody>
                  <a:tcPr marL="0" marR="0" marT="0"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69300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696889" y="4533900"/>
            <a:ext cx="2400522" cy="1569660"/>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Notas: </a:t>
            </a:r>
          </a:p>
          <a:p>
            <a:r>
              <a:rPr lang="pt-BR" sz="800" dirty="0">
                <a:latin typeface="Arial" panose="020B0604020202020204" pitchFamily="34" charset="0"/>
                <a:cs typeface="Arial" panose="020B0604020202020204" pitchFamily="34" charset="0"/>
              </a:rPr>
              <a:t>1. ASD: a ser definido.</a:t>
            </a:r>
          </a:p>
          <a:p>
            <a:r>
              <a:rPr lang="pt-BR" sz="800" dirty="0">
                <a:latin typeface="Arial" panose="020B0604020202020204" pitchFamily="34" charset="0"/>
                <a:cs typeface="Arial" panose="020B0604020202020204" pitchFamily="34" charset="0"/>
              </a:rPr>
              <a:t>2. Vide letra g. do item III da Metodologia.</a:t>
            </a:r>
          </a:p>
          <a:p>
            <a:r>
              <a:rPr lang="pt-BR" sz="800" dirty="0">
                <a:latin typeface="Arial" panose="020B0604020202020204" pitchFamily="34" charset="0"/>
                <a:cs typeface="Arial" panose="020B0604020202020204" pitchFamily="34" charset="0"/>
              </a:rPr>
              <a:t>3. O item DR.06 - Complexo Esportivo de Deodoro - Domínio Urbano foi transferido para o Plano de Políticas Públicas por fazer parte do legado da região.</a:t>
            </a:r>
          </a:p>
          <a:p>
            <a:r>
              <a:rPr lang="pt-BR" sz="800" dirty="0">
                <a:latin typeface="Arial" panose="020B0604020202020204" pitchFamily="34" charset="0"/>
                <a:cs typeface="Arial" panose="020B0604020202020204" pitchFamily="34" charset="0"/>
              </a:rPr>
              <a:t>4. Valor do Privado definido pela ANEEL após a utilização. </a:t>
            </a:r>
          </a:p>
          <a:p>
            <a:r>
              <a:rPr lang="pt-BR" sz="800" dirty="0">
                <a:latin typeface="Arial" panose="020B0604020202020204" pitchFamily="34" charset="0"/>
                <a:cs typeface="Arial" panose="020B0604020202020204" pitchFamily="34" charset="0"/>
              </a:rPr>
              <a:t>5. Os itens DR.14 e DR.15 foram transferidos para </a:t>
            </a:r>
            <a:r>
              <a:rPr lang="pt-BR" sz="800" dirty="0" err="1">
                <a:latin typeface="Arial" panose="020B0604020202020204" pitchFamily="34" charset="0"/>
                <a:cs typeface="Arial" panose="020B0604020202020204" pitchFamily="34" charset="0"/>
              </a:rPr>
              <a:t>Multirregião</a:t>
            </a:r>
            <a:r>
              <a:rPr lang="pt-BR" sz="800" dirty="0">
                <a:latin typeface="Arial" panose="020B0604020202020204" pitchFamily="34" charset="0"/>
                <a:cs typeface="Arial" panose="020B0604020202020204" pitchFamily="34" charset="0"/>
              </a:rPr>
              <a:t> (MR.01).</a:t>
            </a:r>
            <a:endParaRPr lang="pt-BR" sz="800" dirty="0">
              <a:latin typeface="Arial" panose="020B0604020202020204" pitchFamily="34" charset="0"/>
              <a:cs typeface="Arial" panose="020B0604020202020204" pitchFamily="34" charset="0"/>
            </a:endParaRPr>
          </a:p>
          <a:p>
            <a:endParaRPr lang="pt-BR" sz="800" dirty="0">
              <a:latin typeface="Arial" panose="020B0604020202020204" pitchFamily="34" charset="0"/>
              <a:cs typeface="Arial" panose="020B0604020202020204"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4103478469"/>
              </p:ext>
            </p:extLst>
          </p:nvPr>
        </p:nvGraphicFramePr>
        <p:xfrm>
          <a:off x="345124" y="4"/>
          <a:ext cx="9170329" cy="6857996"/>
        </p:xfrm>
        <a:graphic>
          <a:graphicData uri="http://schemas.openxmlformats.org/drawingml/2006/table">
            <a:tbl>
              <a:tblPr>
                <a:tableStyleId>{5C22544A-7EE6-4342-B048-85BDC9FD1C3A}</a:tableStyleId>
              </a:tblPr>
              <a:tblGrid>
                <a:gridCol w="941385"/>
                <a:gridCol w="1582049"/>
                <a:gridCol w="1583684"/>
                <a:gridCol w="490304"/>
                <a:gridCol w="581828"/>
                <a:gridCol w="581828"/>
                <a:gridCol w="542604"/>
                <a:gridCol w="544238"/>
                <a:gridCol w="516453"/>
                <a:gridCol w="477230"/>
                <a:gridCol w="477230"/>
                <a:gridCol w="424931"/>
                <a:gridCol w="426565"/>
              </a:tblGrid>
              <a:tr h="247879">
                <a:tc>
                  <a:txBody>
                    <a:bodyPr/>
                    <a:lstStyle/>
                    <a:p>
                      <a:pPr algn="ctr" fontAlgn="ctr"/>
                      <a:r>
                        <a:rPr lang="pt-BR" sz="700" u="none" strike="noStrike" dirty="0">
                          <a:effectLst/>
                        </a:rPr>
                        <a:t>A P O</a:t>
                      </a:r>
                      <a:endParaRPr lang="pt-BR" sz="700" b="1" i="1" u="none" strike="noStrike" dirty="0">
                        <a:solidFill>
                          <a:srgbClr val="000000"/>
                        </a:solidFill>
                        <a:effectLst/>
                        <a:latin typeface="Calibri"/>
                      </a:endParaRPr>
                    </a:p>
                  </a:txBody>
                  <a:tcPr marL="0" marR="0" marT="0" marB="0" anchor="ctr">
                    <a:solidFill>
                      <a:schemeClr val="accent3">
                        <a:lumMod val="20000"/>
                        <a:lumOff val="80000"/>
                      </a:schemeClr>
                    </a:solidFill>
                  </a:tcPr>
                </a:tc>
                <a:tc gridSpan="11">
                  <a:txBody>
                    <a:bodyPr/>
                    <a:lstStyle/>
                    <a:p>
                      <a:pPr algn="ctr" fontAlgn="ctr"/>
                      <a:r>
                        <a:rPr lang="pt-BR" sz="800" u="none" strike="noStrike">
                          <a:effectLst/>
                        </a:rPr>
                        <a:t>MATRIZ DE RESPONSABILIDADES</a:t>
                      </a:r>
                      <a:endParaRPr lang="pt-BR" sz="800" b="1" i="0" u="none" strike="noStrike">
                        <a:solidFill>
                          <a:srgbClr val="000000"/>
                        </a:solidFill>
                        <a:effectLst/>
                        <a:latin typeface="Calibri"/>
                      </a:endParaRPr>
                    </a:p>
                  </a:txBody>
                  <a:tcPr marL="0" marR="0" marT="0" marB="0" anchor="ctr">
                    <a:solidFill>
                      <a:schemeClr val="accent3">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600" u="none" strike="noStrike">
                          <a:effectLst/>
                        </a:rPr>
                        <a:t>VERSÃO 5.0</a:t>
                      </a:r>
                      <a:endParaRPr lang="pt-BR" sz="600" b="0" i="0" u="none" strike="noStrike">
                        <a:solidFill>
                          <a:srgbClr val="000000"/>
                        </a:solidFill>
                        <a:effectLst/>
                        <a:latin typeface="Calibri"/>
                      </a:endParaRPr>
                    </a:p>
                  </a:txBody>
                  <a:tcPr marL="0" marR="0" marT="0" marB="0" anchor="ctr">
                    <a:solidFill>
                      <a:schemeClr val="accent3">
                        <a:lumMod val="20000"/>
                        <a:lumOff val="80000"/>
                      </a:schemeClr>
                    </a:solidFill>
                  </a:tcPr>
                </a:tc>
              </a:tr>
              <a:tr h="213021">
                <a:tc>
                  <a:txBody>
                    <a:bodyPr/>
                    <a:lstStyle/>
                    <a:p>
                      <a:pPr algn="ctr" fontAlgn="ctr"/>
                      <a:r>
                        <a:rPr lang="pt-BR" sz="500" u="none" strike="noStrike">
                          <a:effectLst/>
                        </a:rPr>
                        <a:t>Autoridade Pública Olímpica</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gridSpan="11">
                  <a:txBody>
                    <a:bodyPr/>
                    <a:lstStyle/>
                    <a:p>
                      <a:pPr algn="ctr" fontAlgn="ctr"/>
                      <a:r>
                        <a:rPr lang="pt-BR" sz="800" u="none" strike="noStrike" dirty="0">
                          <a:effectLst/>
                        </a:rPr>
                        <a:t>JOGOS OLÍMPICOS E PARAOLÍMPICOS RIO 2016</a:t>
                      </a:r>
                      <a:endParaRPr lang="pt-BR" sz="800" b="0" i="1" u="none" strike="noStrike" dirty="0">
                        <a:solidFill>
                          <a:srgbClr val="000000"/>
                        </a:solidFill>
                        <a:effectLst/>
                        <a:latin typeface="Calibri"/>
                      </a:endParaRPr>
                    </a:p>
                  </a:txBody>
                  <a:tcPr marL="0" marR="0" marT="0" marB="0" anchor="ctr">
                    <a:solidFill>
                      <a:schemeClr val="accent3">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600" u="none" strike="noStrike">
                          <a:effectLst/>
                        </a:rPr>
                        <a:t>29/jan/16</a:t>
                      </a:r>
                      <a:endParaRPr lang="pt-BR" sz="600" b="0" i="1" u="none" strike="noStrike">
                        <a:solidFill>
                          <a:srgbClr val="000000"/>
                        </a:solidFill>
                        <a:effectLst/>
                        <a:latin typeface="Calibri"/>
                      </a:endParaRPr>
                    </a:p>
                  </a:txBody>
                  <a:tcPr marL="0" marR="0" marT="0" marB="0" anchor="ctr">
                    <a:solidFill>
                      <a:schemeClr val="accent3">
                        <a:lumMod val="20000"/>
                        <a:lumOff val="80000"/>
                      </a:schemeClr>
                    </a:solidFill>
                  </a:tcPr>
                </a:tc>
              </a:tr>
              <a:tr h="206566">
                <a:tc gridSpan="12">
                  <a:txBody>
                    <a:bodyPr/>
                    <a:lstStyle/>
                    <a:p>
                      <a:pPr algn="l" fontAlgn="b"/>
                      <a:r>
                        <a:rPr lang="pt-BR" sz="700" b="1" u="none" strike="noStrike" dirty="0">
                          <a:effectLst/>
                        </a:rPr>
                        <a:t> Tema: REGIÃO DEODORO</a:t>
                      </a:r>
                      <a:endParaRPr lang="pt-BR" sz="700" b="1" i="0" u="none" strike="noStrike" dirty="0">
                        <a:solidFill>
                          <a:srgbClr val="000000"/>
                        </a:solidFill>
                        <a:effectLst/>
                        <a:latin typeface="Calibri"/>
                      </a:endParaRPr>
                    </a:p>
                  </a:txBody>
                  <a:tcPr marL="0" marR="0" marT="0" marB="0" anchor="b">
                    <a:solidFill>
                      <a:schemeClr val="accent3">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1000" b="1" u="none" strike="noStrike">
                          <a:effectLst/>
                        </a:rPr>
                        <a:t>DR</a:t>
                      </a:r>
                      <a:endParaRPr lang="pt-BR" sz="1000" b="1" i="0" u="none" strike="noStrike">
                        <a:solidFill>
                          <a:srgbClr val="000000"/>
                        </a:solidFill>
                        <a:effectLst/>
                        <a:latin typeface="Calibri"/>
                      </a:endParaRPr>
                    </a:p>
                  </a:txBody>
                  <a:tcPr marL="0" marR="0" marT="0" marB="0" anchor="ctr">
                    <a:solidFill>
                      <a:schemeClr val="accent3">
                        <a:lumMod val="40000"/>
                        <a:lumOff val="60000"/>
                      </a:schemeClr>
                    </a:solidFill>
                  </a:tcPr>
                </a:tc>
              </a:tr>
              <a:tr h="206566">
                <a:tc gridSpan="12">
                  <a:txBody>
                    <a:bodyPr/>
                    <a:lstStyle/>
                    <a:p>
                      <a:pPr algn="l" fontAlgn="b"/>
                      <a:r>
                        <a:rPr lang="pt-BR" sz="700" b="1" u="none" strike="noStrike" dirty="0">
                          <a:effectLst/>
                        </a:rPr>
                        <a:t> Valor Total (R$ MM): 825,4</a:t>
                      </a:r>
                      <a:endParaRPr lang="pt-BR" sz="700" b="1" i="0" u="none" strike="noStrike" dirty="0">
                        <a:solidFill>
                          <a:srgbClr val="000000"/>
                        </a:solidFill>
                        <a:effectLst/>
                        <a:latin typeface="Calibri"/>
                      </a:endParaRPr>
                    </a:p>
                  </a:txBody>
                  <a:tcPr marL="0" marR="0" marT="0" marB="0" anchor="b">
                    <a:solidFill>
                      <a:schemeClr val="accent3">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135559">
                <a:tc rowSpan="2">
                  <a:txBody>
                    <a:bodyPr/>
                    <a:lstStyle/>
                    <a:p>
                      <a:pPr algn="ctr" fontAlgn="ctr"/>
                      <a:r>
                        <a:rPr lang="pt-BR" sz="500" u="none" strike="noStrike">
                          <a:effectLst/>
                        </a:rPr>
                        <a:t>OBRIGAÇÕES</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rowSpan="2">
                  <a:txBody>
                    <a:bodyPr/>
                    <a:lstStyle/>
                    <a:p>
                      <a:pPr algn="ctr" fontAlgn="ctr"/>
                      <a:r>
                        <a:rPr lang="pt-BR" sz="500" u="none" strike="noStrike">
                          <a:effectLst/>
                        </a:rPr>
                        <a:t>REFERÊNCIA</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rowSpan="2">
                  <a:txBody>
                    <a:bodyPr/>
                    <a:lstStyle/>
                    <a:p>
                      <a:pPr algn="ctr" fontAlgn="ctr"/>
                      <a:r>
                        <a:rPr lang="pt-BR" sz="500" u="none" strike="noStrike" dirty="0">
                          <a:effectLst/>
                        </a:rPr>
                        <a:t>PROJETOS/AÇÕES</a:t>
                      </a:r>
                      <a:endParaRPr lang="pt-BR" sz="500" b="1" i="0" u="none" strike="noStrike" dirty="0">
                        <a:solidFill>
                          <a:srgbClr val="000000"/>
                        </a:solidFill>
                        <a:effectLst/>
                        <a:latin typeface="Calibri"/>
                      </a:endParaRPr>
                    </a:p>
                  </a:txBody>
                  <a:tcPr marL="0" marR="0" marT="0" marB="0" anchor="ctr">
                    <a:solidFill>
                      <a:schemeClr val="accent3">
                        <a:lumMod val="20000"/>
                        <a:lumOff val="80000"/>
                      </a:schemeClr>
                    </a:solidFill>
                  </a:tcPr>
                </a:tc>
                <a:tc gridSpan="2">
                  <a:txBody>
                    <a:bodyPr/>
                    <a:lstStyle/>
                    <a:p>
                      <a:pPr algn="ctr" fontAlgn="ctr"/>
                      <a:r>
                        <a:rPr lang="pt-BR" sz="500" u="none" strike="noStrike">
                          <a:effectLst/>
                        </a:rPr>
                        <a:t>RESPONSABILIDADES</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hMerge="1">
                  <a:txBody>
                    <a:bodyPr/>
                    <a:lstStyle/>
                    <a:p>
                      <a:endParaRPr lang="pt-BR"/>
                    </a:p>
                  </a:txBody>
                  <a:tcPr/>
                </a:tc>
                <a:tc rowSpan="2">
                  <a:txBody>
                    <a:bodyPr/>
                    <a:lstStyle/>
                    <a:p>
                      <a:pPr algn="ctr" fontAlgn="ctr"/>
                      <a:r>
                        <a:rPr lang="pt-BR" sz="500" u="none" strike="noStrike">
                          <a:effectLst/>
                        </a:rPr>
                        <a:t>NÍVEL DE</a:t>
                      </a:r>
                      <a:br>
                        <a:rPr lang="pt-BR" sz="500" u="none" strike="noStrike">
                          <a:effectLst/>
                        </a:rPr>
                      </a:br>
                      <a:r>
                        <a:rPr lang="pt-BR" sz="500" u="none" strike="noStrike">
                          <a:effectLst/>
                        </a:rPr>
                        <a:t>MATURIDADE</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gridSpan="2">
                  <a:txBody>
                    <a:bodyPr/>
                    <a:lstStyle/>
                    <a:p>
                      <a:pPr algn="ctr" fontAlgn="ctr"/>
                      <a:r>
                        <a:rPr lang="pt-BR" sz="500" u="none" strike="noStrike">
                          <a:effectLst/>
                        </a:rPr>
                        <a:t>PRAZOS</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hMerge="1">
                  <a:txBody>
                    <a:bodyPr/>
                    <a:lstStyle/>
                    <a:p>
                      <a:endParaRPr lang="pt-BR"/>
                    </a:p>
                  </a:txBody>
                  <a:tcPr/>
                </a:tc>
                <a:tc gridSpan="4">
                  <a:txBody>
                    <a:bodyPr/>
                    <a:lstStyle/>
                    <a:p>
                      <a:pPr algn="ctr" fontAlgn="ctr"/>
                      <a:r>
                        <a:rPr lang="pt-BR" sz="500" u="none" strike="noStrike">
                          <a:effectLst/>
                        </a:rPr>
                        <a:t>FONTE DE RECURSOS (R$ MM)</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500" u="none" strike="noStrike">
                          <a:effectLst/>
                        </a:rPr>
                        <a:t>VALOR </a:t>
                      </a:r>
                      <a:br>
                        <a:rPr lang="pt-BR" sz="500" u="none" strike="noStrike">
                          <a:effectLst/>
                        </a:rPr>
                      </a:br>
                      <a:r>
                        <a:rPr lang="pt-BR" sz="500" u="none" strike="noStrike">
                          <a:effectLst/>
                        </a:rPr>
                        <a:t>TOTAL</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r>
              <a:tr h="445408">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500" u="none" strike="noStrike">
                          <a:effectLst/>
                        </a:rPr>
                        <a:t>RECURSOS</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EXECUÇÃO</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a:txBody>
                    <a:bodyPr/>
                    <a:lstStyle/>
                    <a:p>
                      <a:pPr algn="ctr" fontAlgn="ctr"/>
                      <a:r>
                        <a:rPr lang="pt-BR" sz="500" u="none" strike="noStrike">
                          <a:effectLst/>
                        </a:rPr>
                        <a:t>INÍCIO</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CONCLUSÃO</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ESTADUAL</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PRIVADO</a:t>
                      </a:r>
                      <a:endParaRPr lang="pt-BR" sz="500" b="1" i="0" u="none" strike="noStrike">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r>
              <a:tr h="367945">
                <a:tc rowSpan="11">
                  <a:txBody>
                    <a:bodyPr/>
                    <a:lstStyle/>
                    <a:p>
                      <a:pPr algn="ctr" fontAlgn="ctr"/>
                      <a:r>
                        <a:rPr lang="pt-BR" sz="500" u="none" strike="noStrike">
                          <a:effectLst/>
                        </a:rPr>
                        <a:t>COMPLEXO ESPORTIVO  DE DEODORO</a:t>
                      </a:r>
                      <a:br>
                        <a:rPr lang="pt-BR" sz="500" u="none" strike="noStrike">
                          <a:effectLst/>
                        </a:rPr>
                      </a:br>
                      <a:r>
                        <a:rPr lang="pt-BR" sz="500" u="none" strike="noStrike">
                          <a:effectLst/>
                        </a:rPr>
                        <a:t/>
                      </a:r>
                      <a:br>
                        <a:rPr lang="pt-BR" sz="500" u="none" strike="noStrike">
                          <a:effectLst/>
                        </a:rPr>
                      </a:br>
                      <a:r>
                        <a:rPr lang="pt-BR" sz="500" u="none" strike="noStrike">
                          <a:effectLst/>
                        </a:rPr>
                        <a:t/>
                      </a:r>
                      <a:br>
                        <a:rPr lang="pt-BR" sz="500" u="none" strike="noStrike">
                          <a:effectLst/>
                        </a:rPr>
                      </a:br>
                      <a:r>
                        <a:rPr lang="pt-BR" sz="500" u="none" strike="noStrike">
                          <a:effectLst/>
                        </a:rPr>
                        <a:t/>
                      </a:r>
                      <a:br>
                        <a:rPr lang="pt-BR" sz="500" u="none" strike="noStrike">
                          <a:effectLst/>
                        </a:rPr>
                      </a:br>
                      <a:r>
                        <a:rPr lang="pt-BR" sz="500" u="none" strike="noStrike">
                          <a:effectLst/>
                        </a:rPr>
                        <a:t>INSTALAÇÕES ESPORTIVAS</a:t>
                      </a:r>
                      <a:br>
                        <a:rPr lang="pt-BR" sz="500" u="none" strike="noStrike">
                          <a:effectLst/>
                        </a:rPr>
                      </a:br>
                      <a:r>
                        <a:rPr lang="pt-BR" sz="500" u="none" strike="noStrike">
                          <a:effectLst/>
                        </a:rPr>
                        <a:t/>
                      </a:r>
                      <a:br>
                        <a:rPr lang="pt-BR" sz="500" u="none" strike="noStrike">
                          <a:effectLst/>
                        </a:rPr>
                      </a:br>
                      <a:r>
                        <a:rPr lang="pt-BR" sz="500" u="none" strike="noStrike">
                          <a:effectLst/>
                        </a:rPr>
                        <a:t/>
                      </a:r>
                      <a:br>
                        <a:rPr lang="pt-BR" sz="500" u="none" strike="noStrike">
                          <a:effectLst/>
                        </a:rPr>
                      </a:br>
                      <a:r>
                        <a:rPr lang="pt-BR" sz="500" u="none" strike="noStrike">
                          <a:effectLst/>
                        </a:rPr>
                        <a:t/>
                      </a:r>
                      <a:br>
                        <a:rPr lang="pt-BR" sz="500" u="none" strike="noStrike">
                          <a:effectLst/>
                        </a:rPr>
                      </a:br>
                      <a:r>
                        <a:rPr lang="pt-BR" sz="500" u="none" strike="noStrike">
                          <a:effectLst/>
                        </a:rPr>
                        <a:t>INFRAESTRUTURA URBANA</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DR.00</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Projetos básicos e executivos das instalações esportivas</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GOVERNO MUNICIPAL</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nov/13</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Concluído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31,6</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31,6</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r>
              <a:tr h="329215">
                <a:tc vMerge="1">
                  <a:txBody>
                    <a:bodyPr/>
                    <a:lstStyle/>
                    <a:p>
                      <a:endParaRPr lang="pt-BR"/>
                    </a:p>
                  </a:txBody>
                  <a:tcPr/>
                </a:tc>
                <a:tc>
                  <a:txBody>
                    <a:bodyPr/>
                    <a:lstStyle/>
                    <a:p>
                      <a:pPr algn="ctr" fontAlgn="ctr"/>
                      <a:r>
                        <a:rPr lang="pt-BR" sz="500" u="none" strike="noStrike">
                          <a:effectLst/>
                        </a:rPr>
                        <a:t>DR.01</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Estádio Olímpico de Canoagem Slalom</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err="1">
                          <a:effectLst/>
                        </a:rPr>
                        <a:t>jul</a:t>
                      </a:r>
                      <a:r>
                        <a:rPr lang="pt-BR" sz="500" u="none" strike="noStrike" dirty="0">
                          <a:effectLst/>
                        </a:rPr>
                        <a:t>/14</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Concluído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rowSpan="9">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rowSpan="9">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rowSpan="9">
                  <a:txBody>
                    <a:bodyPr/>
                    <a:lstStyle/>
                    <a:p>
                      <a:pPr algn="ctr" fontAlgn="ctr"/>
                      <a:r>
                        <a:rPr lang="pt-BR" sz="500" u="none" strike="noStrike">
                          <a:effectLst/>
                        </a:rPr>
                        <a:t>626,5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rowSpan="9">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rowSpan="9">
                  <a:txBody>
                    <a:bodyPr/>
                    <a:lstStyle/>
                    <a:p>
                      <a:pPr algn="ctr" fontAlgn="ctr"/>
                      <a:r>
                        <a:rPr lang="pt-BR" sz="500" u="none" strike="noStrike">
                          <a:effectLst/>
                        </a:rPr>
                        <a:t>626,5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r>
              <a:tr h="329215">
                <a:tc vMerge="1">
                  <a:txBody>
                    <a:bodyPr/>
                    <a:lstStyle/>
                    <a:p>
                      <a:endParaRPr lang="pt-BR"/>
                    </a:p>
                  </a:txBody>
                  <a:tcPr/>
                </a:tc>
                <a:tc>
                  <a:txBody>
                    <a:bodyPr/>
                    <a:lstStyle/>
                    <a:p>
                      <a:pPr algn="ctr" fontAlgn="ctr"/>
                      <a:r>
                        <a:rPr lang="pt-BR" sz="500" u="none" strike="noStrike">
                          <a:effectLst/>
                        </a:rPr>
                        <a:t>DR.02</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Centro Olímpico de BMX</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err="1">
                          <a:effectLst/>
                        </a:rPr>
                        <a:t>jul</a:t>
                      </a:r>
                      <a:r>
                        <a:rPr lang="pt-BR" sz="500" u="none" strike="noStrike" dirty="0">
                          <a:effectLst/>
                        </a:rPr>
                        <a:t>/14</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Concluído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9215">
                <a:tc vMerge="1">
                  <a:txBody>
                    <a:bodyPr/>
                    <a:lstStyle/>
                    <a:p>
                      <a:endParaRPr lang="pt-BR"/>
                    </a:p>
                  </a:txBody>
                  <a:tcPr/>
                </a:tc>
                <a:tc>
                  <a:txBody>
                    <a:bodyPr/>
                    <a:lstStyle/>
                    <a:p>
                      <a:pPr algn="ctr" fontAlgn="ctr"/>
                      <a:r>
                        <a:rPr lang="pt-BR" sz="500" u="none" strike="noStrike">
                          <a:effectLst/>
                        </a:rPr>
                        <a:t>DR.03</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Arena da Juventude</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1º </a:t>
                      </a:r>
                      <a:r>
                        <a:rPr lang="pt-BR" sz="500" u="none" strike="noStrike" dirty="0" err="1">
                          <a:effectLst/>
                        </a:rPr>
                        <a:t>trim</a:t>
                      </a:r>
                      <a:r>
                        <a:rPr lang="pt-BR" sz="500" u="none" strike="noStrike" dirty="0">
                          <a:effectLst/>
                        </a:rPr>
                        <a:t>/16</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9215">
                <a:tc vMerge="1">
                  <a:txBody>
                    <a:bodyPr/>
                    <a:lstStyle/>
                    <a:p>
                      <a:endParaRPr lang="pt-BR"/>
                    </a:p>
                  </a:txBody>
                  <a:tcPr/>
                </a:tc>
                <a:tc>
                  <a:txBody>
                    <a:bodyPr/>
                    <a:lstStyle/>
                    <a:p>
                      <a:pPr algn="ctr" fontAlgn="ctr"/>
                      <a:r>
                        <a:rPr lang="pt-BR" sz="500" u="none" strike="noStrike">
                          <a:effectLst/>
                        </a:rPr>
                        <a:t>DR.04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Centro Olímpico de Hóquei sobre Grama</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Concluído</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9215">
                <a:tc vMerge="1">
                  <a:txBody>
                    <a:bodyPr/>
                    <a:lstStyle/>
                    <a:p>
                      <a:endParaRPr lang="pt-BR"/>
                    </a:p>
                  </a:txBody>
                  <a:tcPr/>
                </a:tc>
                <a:tc>
                  <a:txBody>
                    <a:bodyPr/>
                    <a:lstStyle/>
                    <a:p>
                      <a:pPr algn="ctr" fontAlgn="ctr"/>
                      <a:r>
                        <a:rPr lang="pt-BR" sz="500" u="none" strike="noStrike">
                          <a:effectLst/>
                        </a:rPr>
                        <a:t>DR.05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Domínio Comum de Deodoro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1º </a:t>
                      </a:r>
                      <a:r>
                        <a:rPr lang="pt-BR" sz="500" u="none" strike="noStrike" dirty="0" err="1">
                          <a:effectLst/>
                        </a:rPr>
                        <a:t>trim</a:t>
                      </a:r>
                      <a:r>
                        <a:rPr lang="pt-BR" sz="500" u="none" strike="noStrike" dirty="0">
                          <a:effectLst/>
                        </a:rPr>
                        <a:t>/16</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9215">
                <a:tc vMerge="1">
                  <a:txBody>
                    <a:bodyPr/>
                    <a:lstStyle/>
                    <a:p>
                      <a:endParaRPr lang="pt-BR"/>
                    </a:p>
                  </a:txBody>
                  <a:tcPr/>
                </a:tc>
                <a:tc>
                  <a:txBody>
                    <a:bodyPr/>
                    <a:lstStyle/>
                    <a:p>
                      <a:pPr algn="ctr" fontAlgn="ctr"/>
                      <a:r>
                        <a:rPr lang="pt-BR" sz="500" u="none" strike="noStrike">
                          <a:effectLst/>
                        </a:rPr>
                        <a:t>DR.07</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Centro de Mountain Bike</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5</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Concluído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9215">
                <a:tc vMerge="1">
                  <a:txBody>
                    <a:bodyPr/>
                    <a:lstStyle/>
                    <a:p>
                      <a:endParaRPr lang="pt-BR"/>
                    </a:p>
                  </a:txBody>
                  <a:tcPr/>
                </a:tc>
                <a:tc>
                  <a:txBody>
                    <a:bodyPr/>
                    <a:lstStyle/>
                    <a:p>
                      <a:pPr algn="ctr" fontAlgn="ctr"/>
                      <a:r>
                        <a:rPr lang="pt-BR" sz="500" u="none" strike="noStrike">
                          <a:effectLst/>
                        </a:rPr>
                        <a:t>DR.08</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Estádio de Deodoro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1º </a:t>
                      </a:r>
                      <a:r>
                        <a:rPr lang="pt-BR" sz="500" u="none" strike="noStrike" dirty="0" err="1">
                          <a:effectLst/>
                        </a:rPr>
                        <a:t>trim</a:t>
                      </a:r>
                      <a:r>
                        <a:rPr lang="pt-BR" sz="500" u="none" strike="noStrike" dirty="0">
                          <a:effectLst/>
                        </a:rPr>
                        <a:t>/16</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9215">
                <a:tc vMerge="1">
                  <a:txBody>
                    <a:bodyPr/>
                    <a:lstStyle/>
                    <a:p>
                      <a:endParaRPr lang="pt-BR"/>
                    </a:p>
                  </a:txBody>
                  <a:tcPr/>
                </a:tc>
                <a:tc>
                  <a:txBody>
                    <a:bodyPr/>
                    <a:lstStyle/>
                    <a:p>
                      <a:pPr algn="ctr" fontAlgn="ctr"/>
                      <a:r>
                        <a:rPr lang="pt-BR" sz="500" u="none" strike="noStrike">
                          <a:effectLst/>
                        </a:rPr>
                        <a:t>DR.10</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Adequação do Centro Aquático de Deodoro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2ºtrim/16</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29215">
                <a:tc vMerge="1">
                  <a:txBody>
                    <a:bodyPr/>
                    <a:lstStyle/>
                    <a:p>
                      <a:endParaRPr lang="pt-BR"/>
                    </a:p>
                  </a:txBody>
                  <a:tcPr/>
                </a:tc>
                <a:tc>
                  <a:txBody>
                    <a:bodyPr/>
                    <a:lstStyle/>
                    <a:p>
                      <a:pPr algn="ctr" fontAlgn="ctr"/>
                      <a:r>
                        <a:rPr lang="pt-BR" sz="500" u="none" strike="noStrike">
                          <a:effectLst/>
                        </a:rPr>
                        <a:t>DR.11</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Adequação do Centro Olímpico de Tiro </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2º </a:t>
                      </a:r>
                      <a:r>
                        <a:rPr lang="pt-BR" sz="500" u="none" strike="noStrike" dirty="0" err="1">
                          <a:effectLst/>
                        </a:rPr>
                        <a:t>trim</a:t>
                      </a:r>
                      <a:r>
                        <a:rPr lang="pt-BR" sz="500" u="none" strike="noStrike" dirty="0">
                          <a:effectLst/>
                        </a:rPr>
                        <a:t>/16</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574513">
                <a:tc vMerge="1">
                  <a:txBody>
                    <a:bodyPr/>
                    <a:lstStyle/>
                    <a:p>
                      <a:endParaRPr lang="pt-BR"/>
                    </a:p>
                  </a:txBody>
                  <a:tcPr/>
                </a:tc>
                <a:tc>
                  <a:txBody>
                    <a:bodyPr/>
                    <a:lstStyle/>
                    <a:p>
                      <a:pPr algn="ctr" fontAlgn="ctr"/>
                      <a:r>
                        <a:rPr lang="pt-BR" sz="500" u="none" strike="noStrike">
                          <a:effectLst/>
                        </a:rPr>
                        <a:t>DR.09</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Adequação do Centro Olímpico de Hipismo (Pista de Cross Country, Arena de Salto e Adestramento, Clínica Veterinária, Acomodações dos Tratadores e Baias dos Cavalos)</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MUNICIPAL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jul/14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2º trim/16</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153,4</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153,4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r>
              <a:tr h="755257">
                <a:tc rowSpan="2">
                  <a:txBody>
                    <a:bodyPr/>
                    <a:lstStyle/>
                    <a:p>
                      <a:pPr algn="ctr" fontAlgn="ctr"/>
                      <a:r>
                        <a:rPr lang="pt-BR" sz="500" u="none" strike="noStrike">
                          <a:effectLst/>
                        </a:rPr>
                        <a:t>ENERGIA ELÉTRICA </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DR.12</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Construção da primeira linha de alimentação do Complexo Esportivo Deodoro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 PRIVADO ⁴</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PRIVADO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dez/14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2º trim/16</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9,6</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9,6</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r>
              <a:tr h="742347">
                <a:tc vMerge="1">
                  <a:txBody>
                    <a:bodyPr/>
                    <a:lstStyle/>
                    <a:p>
                      <a:endParaRPr lang="pt-BR"/>
                    </a:p>
                  </a:txBody>
                  <a:tcPr/>
                </a:tc>
                <a:tc>
                  <a:txBody>
                    <a:bodyPr/>
                    <a:lstStyle/>
                    <a:p>
                      <a:pPr algn="ctr" fontAlgn="ctr"/>
                      <a:r>
                        <a:rPr lang="pt-BR" sz="500" u="none" strike="noStrike">
                          <a:effectLst/>
                        </a:rPr>
                        <a:t>DR.13</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just" fontAlgn="ctr"/>
                      <a:r>
                        <a:rPr lang="pt-BR" sz="500" u="none" strike="noStrike">
                          <a:effectLst/>
                        </a:rPr>
                        <a:t>Construção da segunda linha de alimentação do Complexo Esportivo Deodoro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GOVERNO FEDERAL</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PRIVADO</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dez/14</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2º trim/16</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4,3</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a:effectLst/>
                        </a:rPr>
                        <a:t>-</a:t>
                      </a:r>
                      <a:endParaRPr lang="pt-BR" sz="500" b="0" i="0" u="none" strike="noStrike">
                        <a:solidFill>
                          <a:srgbClr val="000000"/>
                        </a:solidFill>
                        <a:effectLst/>
                        <a:latin typeface="Calibri"/>
                      </a:endParaRPr>
                    </a:p>
                  </a:txBody>
                  <a:tcPr marL="0" marR="0" marT="0" marB="0" anchor="ctr">
                    <a:solidFill>
                      <a:schemeClr val="accent3">
                        <a:lumMod val="20000"/>
                        <a:lumOff val="80000"/>
                      </a:schemeClr>
                    </a:solidFill>
                  </a:tcPr>
                </a:tc>
                <a:tc>
                  <a:txBody>
                    <a:bodyPr/>
                    <a:lstStyle/>
                    <a:p>
                      <a:pPr algn="ctr" fontAlgn="ctr"/>
                      <a:r>
                        <a:rPr lang="pt-BR" sz="500" u="none" strike="noStrike" dirty="0">
                          <a:effectLst/>
                        </a:rPr>
                        <a:t>4,3</a:t>
                      </a:r>
                      <a:endParaRPr lang="pt-BR" sz="500" b="0" i="0" u="none" strike="noStrike" dirty="0">
                        <a:solidFill>
                          <a:srgbClr val="000000"/>
                        </a:solidFill>
                        <a:effectLst/>
                        <a:latin typeface="Calibri"/>
                      </a:endParaRPr>
                    </a:p>
                  </a:txBody>
                  <a:tcPr marL="0" marR="0" marT="0"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314869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448675" y="5219700"/>
            <a:ext cx="3485249" cy="830997"/>
          </a:xfrm>
          <a:prstGeom prst="rect">
            <a:avLst/>
          </a:prstGeom>
          <a:noFill/>
        </p:spPr>
        <p:txBody>
          <a:bodyPr wrap="none" rtlCol="0">
            <a:spAutoFit/>
          </a:bodyPr>
          <a:lstStyle/>
          <a:p>
            <a:r>
              <a:rPr lang="pt-BR" sz="800" dirty="0">
                <a:latin typeface="Arial" panose="020B0604020202020204" pitchFamily="34" charset="0"/>
                <a:cs typeface="Arial" panose="020B0604020202020204" pitchFamily="34" charset="0"/>
              </a:rPr>
              <a:t>Notas: </a:t>
            </a:r>
          </a:p>
          <a:p>
            <a:r>
              <a:rPr lang="pt-BR" sz="800" dirty="0">
                <a:latin typeface="Arial" panose="020B0604020202020204" pitchFamily="34" charset="0"/>
                <a:cs typeface="Arial" panose="020B0604020202020204" pitchFamily="34" charset="0"/>
              </a:rPr>
              <a:t>1. ASD: a ser definido.</a:t>
            </a:r>
          </a:p>
          <a:p>
            <a:r>
              <a:rPr lang="pt-BR" sz="800" dirty="0">
                <a:latin typeface="Arial" panose="020B0604020202020204" pitchFamily="34" charset="0"/>
                <a:cs typeface="Arial" panose="020B0604020202020204" pitchFamily="34" charset="0"/>
              </a:rPr>
              <a:t>2. Vide letra g. do item III da Metodologia.</a:t>
            </a:r>
          </a:p>
          <a:p>
            <a:r>
              <a:rPr lang="pt-BR" sz="800" dirty="0">
                <a:latin typeface="Arial" panose="020B0604020202020204" pitchFamily="34" charset="0"/>
                <a:cs typeface="Arial" panose="020B0604020202020204" pitchFamily="34" charset="0"/>
              </a:rPr>
              <a:t>3. Valor do Privado definido pela ANEEL após a utilização. </a:t>
            </a:r>
          </a:p>
          <a:p>
            <a:r>
              <a:rPr lang="pt-BR" sz="800" dirty="0">
                <a:latin typeface="Arial" panose="020B0604020202020204" pitchFamily="34" charset="0"/>
                <a:cs typeface="Arial" panose="020B0604020202020204" pitchFamily="34" charset="0"/>
              </a:rPr>
              <a:t>4. Os itens CB.03 e CB.04 foram transferidos para </a:t>
            </a:r>
            <a:r>
              <a:rPr lang="pt-BR" sz="800" dirty="0" err="1">
                <a:latin typeface="Arial" panose="020B0604020202020204" pitchFamily="34" charset="0"/>
                <a:cs typeface="Arial" panose="020B0604020202020204" pitchFamily="34" charset="0"/>
              </a:rPr>
              <a:t>Multirregião</a:t>
            </a:r>
            <a:r>
              <a:rPr lang="pt-BR" sz="800" dirty="0">
                <a:latin typeface="Arial" panose="020B0604020202020204" pitchFamily="34" charset="0"/>
                <a:cs typeface="Arial" panose="020B0604020202020204" pitchFamily="34" charset="0"/>
              </a:rPr>
              <a:t> (MR.01).</a:t>
            </a:r>
          </a:p>
          <a:p>
            <a:r>
              <a:rPr lang="pt-BR" sz="800" dirty="0">
                <a:latin typeface="Arial" panose="020B0604020202020204" pitchFamily="34" charset="0"/>
                <a:cs typeface="Arial" panose="020B0604020202020204" pitchFamily="34" charset="0"/>
              </a:rPr>
              <a:t>5. O item CB.06 foi transferido para </a:t>
            </a:r>
            <a:r>
              <a:rPr lang="pt-BR" sz="800" dirty="0" err="1">
                <a:latin typeface="Arial" panose="020B0604020202020204" pitchFamily="34" charset="0"/>
                <a:cs typeface="Arial" panose="020B0604020202020204" pitchFamily="34" charset="0"/>
              </a:rPr>
              <a:t>Multirregião</a:t>
            </a:r>
            <a:r>
              <a:rPr lang="pt-BR" sz="800" dirty="0">
                <a:latin typeface="Arial" panose="020B0604020202020204" pitchFamily="34" charset="0"/>
                <a:cs typeface="Arial" panose="020B0604020202020204" pitchFamily="34" charset="0"/>
              </a:rPr>
              <a:t> (MR.02).</a:t>
            </a:r>
            <a:endParaRPr lang="pt-BR" sz="800" dirty="0">
              <a:latin typeface="Arial" panose="020B0604020202020204" pitchFamily="34" charset="0"/>
              <a:cs typeface="Arial" panose="020B0604020202020204"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622801922"/>
              </p:ext>
            </p:extLst>
          </p:nvPr>
        </p:nvGraphicFramePr>
        <p:xfrm>
          <a:off x="6851" y="738078"/>
          <a:ext cx="12185149" cy="3736969"/>
        </p:xfrm>
        <a:graphic>
          <a:graphicData uri="http://schemas.openxmlformats.org/drawingml/2006/table">
            <a:tbl>
              <a:tblPr>
                <a:tableStyleId>{5C22544A-7EE6-4342-B048-85BDC9FD1C3A}</a:tableStyleId>
              </a:tblPr>
              <a:tblGrid>
                <a:gridCol w="1276334"/>
                <a:gridCol w="1746562"/>
                <a:gridCol w="1748961"/>
                <a:gridCol w="738930"/>
                <a:gridCol w="882877"/>
                <a:gridCol w="882877"/>
                <a:gridCol w="767720"/>
                <a:gridCol w="770119"/>
                <a:gridCol w="700544"/>
                <a:gridCol w="710141"/>
                <a:gridCol w="710141"/>
                <a:gridCol w="623772"/>
                <a:gridCol w="626171"/>
              </a:tblGrid>
              <a:tr h="264777">
                <a:tc>
                  <a:txBody>
                    <a:bodyPr/>
                    <a:lstStyle/>
                    <a:p>
                      <a:pPr algn="ctr" fontAlgn="ctr"/>
                      <a:r>
                        <a:rPr lang="pt-BR" sz="1300" u="none" strike="noStrike" dirty="0">
                          <a:effectLst/>
                        </a:rPr>
                        <a:t>A P O</a:t>
                      </a:r>
                      <a:endParaRPr lang="pt-BR" sz="1300" b="1" i="1" u="none" strike="noStrike" dirty="0">
                        <a:solidFill>
                          <a:srgbClr val="000000"/>
                        </a:solidFill>
                        <a:effectLst/>
                        <a:latin typeface="Calibri"/>
                      </a:endParaRPr>
                    </a:p>
                  </a:txBody>
                  <a:tcPr marL="0" marR="0" marT="0" marB="0" anchor="ctr">
                    <a:solidFill>
                      <a:schemeClr val="accent1">
                        <a:lumMod val="20000"/>
                        <a:lumOff val="80000"/>
                      </a:schemeClr>
                    </a:solidFill>
                  </a:tcPr>
                </a:tc>
                <a:tc gridSpan="11">
                  <a:txBody>
                    <a:bodyPr/>
                    <a:lstStyle/>
                    <a:p>
                      <a:pPr algn="ctr" fontAlgn="ctr"/>
                      <a:r>
                        <a:rPr lang="pt-BR" sz="1400" u="none" strike="noStrike" dirty="0">
                          <a:effectLst/>
                        </a:rPr>
                        <a:t>MATRIZ DE RESPONSABILIDADES</a:t>
                      </a:r>
                      <a:endParaRPr lang="pt-BR" sz="1400" b="1" i="0" u="none" strike="noStrike" dirty="0">
                        <a:solidFill>
                          <a:srgbClr val="000000"/>
                        </a:solidFill>
                        <a:effectLst/>
                        <a:latin typeface="Calibri"/>
                      </a:endParaRPr>
                    </a:p>
                  </a:txBody>
                  <a:tcPr marL="0" marR="0" marT="0" marB="0" anchor="ctr">
                    <a:solidFill>
                      <a:schemeClr val="accent1">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900" u="none" strike="noStrike">
                          <a:effectLst/>
                        </a:rPr>
                        <a:t>VERSÃO 5.0</a:t>
                      </a:r>
                      <a:endParaRPr lang="pt-BR" sz="900" b="0" i="0" u="none" strike="noStrike">
                        <a:solidFill>
                          <a:srgbClr val="000000"/>
                        </a:solidFill>
                        <a:effectLst/>
                        <a:latin typeface="Calibri"/>
                      </a:endParaRPr>
                    </a:p>
                  </a:txBody>
                  <a:tcPr marL="0" marR="0" marT="0" marB="0" anchor="ctr">
                    <a:solidFill>
                      <a:schemeClr val="accent1">
                        <a:lumMod val="20000"/>
                        <a:lumOff val="80000"/>
                      </a:schemeClr>
                    </a:solidFill>
                  </a:tcPr>
                </a:tc>
              </a:tr>
              <a:tr h="270781">
                <a:tc>
                  <a:txBody>
                    <a:bodyPr/>
                    <a:lstStyle/>
                    <a:p>
                      <a:pPr algn="ctr" fontAlgn="ctr"/>
                      <a:r>
                        <a:rPr lang="pt-BR" sz="800" u="none" strike="noStrike">
                          <a:effectLst/>
                        </a:rPr>
                        <a:t>Autoridade Pública Olímpica</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gridSpan="11">
                  <a:txBody>
                    <a:bodyPr/>
                    <a:lstStyle/>
                    <a:p>
                      <a:pPr algn="ctr" fontAlgn="ctr"/>
                      <a:r>
                        <a:rPr lang="pt-BR" sz="1400" u="none" strike="noStrike" dirty="0">
                          <a:effectLst/>
                        </a:rPr>
                        <a:t>JOGOS OLÍMPICOS E PARAOLÍMPICOS RIO 2016</a:t>
                      </a:r>
                      <a:endParaRPr lang="pt-BR" sz="1400" b="0" i="1" u="none" strike="noStrike" dirty="0">
                        <a:solidFill>
                          <a:srgbClr val="000000"/>
                        </a:solidFill>
                        <a:effectLst/>
                        <a:latin typeface="Calibri"/>
                      </a:endParaRPr>
                    </a:p>
                  </a:txBody>
                  <a:tcPr marL="0" marR="0" marT="0" marB="0" anchor="ctr">
                    <a:solidFill>
                      <a:schemeClr val="accent1">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900" u="none" strike="noStrike">
                          <a:effectLst/>
                        </a:rPr>
                        <a:t>29/jan/16</a:t>
                      </a:r>
                      <a:endParaRPr lang="pt-BR" sz="900" b="0" i="1" u="none" strike="noStrike">
                        <a:solidFill>
                          <a:srgbClr val="000000"/>
                        </a:solidFill>
                        <a:effectLst/>
                        <a:latin typeface="Calibri"/>
                      </a:endParaRPr>
                    </a:p>
                  </a:txBody>
                  <a:tcPr marL="0" marR="0" marT="0" marB="0" anchor="ctr">
                    <a:solidFill>
                      <a:schemeClr val="accent1">
                        <a:lumMod val="20000"/>
                        <a:lumOff val="80000"/>
                      </a:schemeClr>
                    </a:solidFill>
                  </a:tcPr>
                </a:tc>
              </a:tr>
              <a:tr h="256755">
                <a:tc gridSpan="12">
                  <a:txBody>
                    <a:bodyPr/>
                    <a:lstStyle/>
                    <a:p>
                      <a:pPr algn="l" fontAlgn="b"/>
                      <a:r>
                        <a:rPr lang="pt-BR" sz="1300" b="1" u="none" strike="noStrike" dirty="0">
                          <a:effectLst/>
                        </a:rPr>
                        <a:t> Tema: REGIÃO COPACABANA</a:t>
                      </a:r>
                      <a:endParaRPr lang="pt-BR" sz="1300" b="1" i="0" u="none" strike="noStrike" dirty="0">
                        <a:solidFill>
                          <a:srgbClr val="000000"/>
                        </a:solidFill>
                        <a:effectLst/>
                        <a:latin typeface="Calibri"/>
                      </a:endParaRPr>
                    </a:p>
                  </a:txBody>
                  <a:tcPr marL="0" marR="0" marT="0" marB="0" anchor="b">
                    <a:solidFill>
                      <a:schemeClr val="accent1">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1600" b="1" u="none" strike="noStrike">
                          <a:effectLst/>
                        </a:rPr>
                        <a:t>CB</a:t>
                      </a:r>
                      <a:endParaRPr lang="pt-BR" sz="1600" b="1" i="0" u="none" strike="noStrike">
                        <a:solidFill>
                          <a:srgbClr val="000000"/>
                        </a:solidFill>
                        <a:effectLst/>
                        <a:latin typeface="Calibri"/>
                      </a:endParaRPr>
                    </a:p>
                  </a:txBody>
                  <a:tcPr marL="0" marR="0" marT="0" marB="0" anchor="ctr">
                    <a:solidFill>
                      <a:schemeClr val="accent1">
                        <a:lumMod val="40000"/>
                        <a:lumOff val="60000"/>
                      </a:schemeClr>
                    </a:solidFill>
                  </a:tcPr>
                </a:tc>
              </a:tr>
              <a:tr h="256755">
                <a:tc gridSpan="12">
                  <a:txBody>
                    <a:bodyPr/>
                    <a:lstStyle/>
                    <a:p>
                      <a:pPr algn="l" fontAlgn="b"/>
                      <a:r>
                        <a:rPr lang="pt-BR" sz="1300" b="1" u="none" strike="noStrike" dirty="0">
                          <a:effectLst/>
                        </a:rPr>
                        <a:t> Valor Total (R$ MM): 74,9</a:t>
                      </a:r>
                      <a:endParaRPr lang="pt-BR" sz="1300" b="1" i="0" u="none" strike="noStrike" dirty="0">
                        <a:solidFill>
                          <a:srgbClr val="000000"/>
                        </a:solidFill>
                        <a:effectLst/>
                        <a:latin typeface="Calibri"/>
                      </a:endParaRPr>
                    </a:p>
                  </a:txBody>
                  <a:tcPr marL="0" marR="0" marT="0" marB="0" anchor="b">
                    <a:solidFill>
                      <a:schemeClr val="accent1">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168496">
                <a:tc rowSpan="2">
                  <a:txBody>
                    <a:bodyPr/>
                    <a:lstStyle/>
                    <a:p>
                      <a:pPr algn="ctr" fontAlgn="ctr"/>
                      <a:r>
                        <a:rPr lang="pt-BR" sz="800" u="none" strike="noStrike">
                          <a:effectLst/>
                        </a:rPr>
                        <a:t>OBRIGAÇÕES</a:t>
                      </a:r>
                      <a:endParaRPr lang="pt-BR" sz="800" b="1" i="0" u="none" strike="noStrike">
                        <a:solidFill>
                          <a:srgbClr val="000000"/>
                        </a:solidFill>
                        <a:effectLst/>
                        <a:latin typeface="Calibri"/>
                      </a:endParaRPr>
                    </a:p>
                  </a:txBody>
                  <a:tcPr marL="0" marR="0" marT="0" marB="0" anchor="ctr">
                    <a:solidFill>
                      <a:schemeClr val="accent1">
                        <a:lumMod val="20000"/>
                        <a:lumOff val="80000"/>
                      </a:schemeClr>
                    </a:solidFill>
                  </a:tcPr>
                </a:tc>
                <a:tc rowSpan="2">
                  <a:txBody>
                    <a:bodyPr/>
                    <a:lstStyle/>
                    <a:p>
                      <a:pPr algn="ctr" fontAlgn="ctr"/>
                      <a:r>
                        <a:rPr lang="pt-BR" sz="800" u="none" strike="noStrike" dirty="0">
                          <a:effectLst/>
                        </a:rPr>
                        <a:t>REFERÊNCIA</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rowSpan="2">
                  <a:txBody>
                    <a:bodyPr/>
                    <a:lstStyle/>
                    <a:p>
                      <a:pPr algn="ctr" fontAlgn="ctr"/>
                      <a:r>
                        <a:rPr lang="pt-BR" sz="800" u="none" strike="noStrike" dirty="0">
                          <a:effectLst/>
                        </a:rPr>
                        <a:t>PROJETOS/AÇÕES</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gridSpan="2">
                  <a:txBody>
                    <a:bodyPr/>
                    <a:lstStyle/>
                    <a:p>
                      <a:pPr algn="ctr" fontAlgn="ctr"/>
                      <a:r>
                        <a:rPr lang="pt-BR" sz="800" u="none" strike="noStrike" dirty="0">
                          <a:effectLst/>
                        </a:rPr>
                        <a:t>RESPONSABILIDADES</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hMerge="1">
                  <a:txBody>
                    <a:bodyPr/>
                    <a:lstStyle/>
                    <a:p>
                      <a:endParaRPr lang="pt-BR"/>
                    </a:p>
                  </a:txBody>
                  <a:tcPr/>
                </a:tc>
                <a:tc rowSpan="2">
                  <a:txBody>
                    <a:bodyPr/>
                    <a:lstStyle/>
                    <a:p>
                      <a:pPr algn="ctr" fontAlgn="ctr"/>
                      <a:r>
                        <a:rPr lang="pt-BR" sz="800" u="none" strike="noStrike" dirty="0">
                          <a:effectLst/>
                        </a:rPr>
                        <a:t>NÍVEL DE</a:t>
                      </a:r>
                      <a:br>
                        <a:rPr lang="pt-BR" sz="800" u="none" strike="noStrike" dirty="0">
                          <a:effectLst/>
                        </a:rPr>
                      </a:br>
                      <a:r>
                        <a:rPr lang="pt-BR" sz="800" u="none" strike="noStrike" dirty="0">
                          <a:effectLst/>
                        </a:rPr>
                        <a:t>MATURIDADE</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gridSpan="2">
                  <a:txBody>
                    <a:bodyPr/>
                    <a:lstStyle/>
                    <a:p>
                      <a:pPr algn="ctr" fontAlgn="ctr"/>
                      <a:r>
                        <a:rPr lang="pt-BR" sz="800" u="none" strike="noStrike" dirty="0">
                          <a:effectLst/>
                        </a:rPr>
                        <a:t>PRAZOS</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hMerge="1">
                  <a:txBody>
                    <a:bodyPr/>
                    <a:lstStyle/>
                    <a:p>
                      <a:endParaRPr lang="pt-BR"/>
                    </a:p>
                  </a:txBody>
                  <a:tcPr/>
                </a:tc>
                <a:tc gridSpan="4">
                  <a:txBody>
                    <a:bodyPr/>
                    <a:lstStyle/>
                    <a:p>
                      <a:pPr algn="ctr" fontAlgn="ctr"/>
                      <a:r>
                        <a:rPr lang="pt-BR" sz="800" u="none" strike="noStrike" dirty="0">
                          <a:effectLst/>
                        </a:rPr>
                        <a:t>FONTE DE RECURSOS (R$ MM)</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800" u="none" strike="noStrike" dirty="0">
                          <a:effectLst/>
                        </a:rPr>
                        <a:t>VALOR </a:t>
                      </a:r>
                      <a:br>
                        <a:rPr lang="pt-BR" sz="800" u="none" strike="noStrike" dirty="0">
                          <a:effectLst/>
                        </a:rPr>
                      </a:br>
                      <a:r>
                        <a:rPr lang="pt-BR" sz="800" u="none" strike="noStrike" dirty="0">
                          <a:effectLst/>
                        </a:rPr>
                        <a:t>TOTAL</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r>
              <a:tr h="304896">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800" u="none" strike="noStrike" dirty="0">
                          <a:effectLst/>
                        </a:rPr>
                        <a:t>RECURSOS</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EXECUÇÃO</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vMerge="1">
                  <a:txBody>
                    <a:bodyPr/>
                    <a:lstStyle/>
                    <a:p>
                      <a:endParaRPr lang="pt-BR"/>
                    </a:p>
                  </a:txBody>
                  <a:tcPr/>
                </a:tc>
                <a:tc>
                  <a:txBody>
                    <a:bodyPr/>
                    <a:lstStyle/>
                    <a:p>
                      <a:pPr algn="ctr" fontAlgn="ctr"/>
                      <a:r>
                        <a:rPr lang="pt-BR" sz="800" u="none" strike="noStrike" dirty="0">
                          <a:effectLst/>
                        </a:rPr>
                        <a:t>INÍCIO</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CONCLUSÃO</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GOVERNO MUNICIPAL</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GOVERNO ESTADUAL</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GOVERNO FEDERAL</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PRIVADO</a:t>
                      </a:r>
                      <a:endParaRPr lang="pt-BR" sz="800" b="1" i="0" u="none" strike="noStrike" dirty="0">
                        <a:solidFill>
                          <a:srgbClr val="000000"/>
                        </a:solidFill>
                        <a:effectLst/>
                        <a:latin typeface="Calibri"/>
                      </a:endParaRPr>
                    </a:p>
                  </a:txBody>
                  <a:tcPr marL="0" marR="0" marT="0" marB="0" anchor="ctr">
                    <a:solidFill>
                      <a:schemeClr val="accent1">
                        <a:lumMod val="20000"/>
                        <a:lumOff val="80000"/>
                      </a:schemeClr>
                    </a:solidFill>
                  </a:tcPr>
                </a:tc>
                <a:tc vMerge="1">
                  <a:txBody>
                    <a:bodyPr/>
                    <a:lstStyle/>
                    <a:p>
                      <a:endParaRPr lang="pt-BR"/>
                    </a:p>
                  </a:txBody>
                  <a:tcPr/>
                </a:tc>
              </a:tr>
              <a:tr h="754217">
                <a:tc rowSpan="2">
                  <a:txBody>
                    <a:bodyPr/>
                    <a:lstStyle/>
                    <a:p>
                      <a:pPr algn="ctr" fontAlgn="ctr"/>
                      <a:r>
                        <a:rPr lang="pt-BR" sz="800" u="none" strike="noStrike">
                          <a:effectLst/>
                        </a:rPr>
                        <a:t>INSTALAÇÕES ESPORTIVAS</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CB.01 ¹</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just" fontAlgn="ctr"/>
                      <a:r>
                        <a:rPr lang="pt-BR" sz="800" u="none" strike="noStrike">
                          <a:effectLst/>
                        </a:rPr>
                        <a:t>Reforma e Adequação do Estádio de Remo da Lagoa Rodrigo de Freitas</a:t>
                      </a:r>
                      <a:br>
                        <a:rPr lang="pt-BR" sz="800" u="none" strike="noStrike">
                          <a:effectLst/>
                        </a:rPr>
                      </a:br>
                      <a:r>
                        <a:rPr lang="pt-BR" sz="800" u="none" strike="noStrike">
                          <a:effectLst/>
                        </a:rPr>
                        <a:t>(Obras Civis e Infraestrutura para o FoP)</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GOVERNO ESTADUAL</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GOVERNO ESTADUAL</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1º </a:t>
                      </a:r>
                      <a:r>
                        <a:rPr lang="pt-BR" sz="800" u="none" strike="noStrike" dirty="0" err="1">
                          <a:effectLst/>
                        </a:rPr>
                        <a:t>trim</a:t>
                      </a:r>
                      <a:r>
                        <a:rPr lang="pt-BR" sz="800" u="none" strike="noStrike" dirty="0">
                          <a:effectLst/>
                        </a:rPr>
                        <a:t>/15</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4º trim/16</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7,6</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7,6</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r>
              <a:tr h="481415">
                <a:tc vMerge="1">
                  <a:txBody>
                    <a:bodyPr/>
                    <a:lstStyle/>
                    <a:p>
                      <a:endParaRPr lang="pt-BR"/>
                    </a:p>
                  </a:txBody>
                  <a:tcPr/>
                </a:tc>
                <a:tc>
                  <a:txBody>
                    <a:bodyPr/>
                    <a:lstStyle/>
                    <a:p>
                      <a:pPr algn="ctr" fontAlgn="ctr"/>
                      <a:r>
                        <a:rPr lang="pt-BR" sz="800" u="none" strike="noStrike">
                          <a:effectLst/>
                        </a:rPr>
                        <a:t>CB.02</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just" fontAlgn="ctr"/>
                      <a:r>
                        <a:rPr lang="pt-BR" sz="800" u="none" strike="noStrike">
                          <a:effectLst/>
                        </a:rPr>
                        <a:t>Adequação da Marina da Glória</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PRIVADO</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PRIVADO</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4</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dez/14</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1º </a:t>
                      </a:r>
                      <a:r>
                        <a:rPr lang="pt-BR" sz="800" u="none" strike="noStrike" dirty="0" err="1">
                          <a:effectLst/>
                        </a:rPr>
                        <a:t>trim</a:t>
                      </a:r>
                      <a:r>
                        <a:rPr lang="pt-BR" sz="800" u="none" strike="noStrike" dirty="0">
                          <a:effectLst/>
                        </a:rPr>
                        <a:t>/16</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60,0</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60,0</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r>
              <a:tr h="978877">
                <a:tc>
                  <a:txBody>
                    <a:bodyPr/>
                    <a:lstStyle/>
                    <a:p>
                      <a:pPr algn="ctr" fontAlgn="ctr"/>
                      <a:r>
                        <a:rPr lang="pt-BR" sz="800" u="none" strike="noStrike">
                          <a:effectLst/>
                        </a:rPr>
                        <a:t>ENERGIA ELÉTRICA</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CB.05</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just" fontAlgn="ctr"/>
                      <a:r>
                        <a:rPr lang="pt-BR" sz="800" u="none" strike="noStrike">
                          <a:effectLst/>
                        </a:rPr>
                        <a:t>Construção da primeira linha de alimentação para as instalações de competição da Região de Copacabana (Arena de Copacabana, 2º ponto do Forte de Copacabana, Lagoa Rodrigo de Freitas, Parque do Flamengo e Marina da Glória)</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GOVERNO FEDERAL/ PRIVADO ³</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PRIVADO</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5</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a:effectLst/>
                        </a:rPr>
                        <a:t>nov/14</a:t>
                      </a:r>
                      <a:endParaRPr lang="pt-BR" sz="800" b="0" i="0" u="none" strike="noStrike">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Concluído</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7,3</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c>
                  <a:txBody>
                    <a:bodyPr/>
                    <a:lstStyle/>
                    <a:p>
                      <a:pPr algn="ctr" fontAlgn="ctr"/>
                      <a:r>
                        <a:rPr lang="pt-BR" sz="800" u="none" strike="noStrike" dirty="0">
                          <a:effectLst/>
                        </a:rPr>
                        <a:t>7,3</a:t>
                      </a:r>
                      <a:endParaRPr lang="pt-BR" sz="800" b="0" i="0" u="none" strike="noStrike" dirty="0">
                        <a:solidFill>
                          <a:srgbClr val="000000"/>
                        </a:solidFill>
                        <a:effectLst/>
                        <a:latin typeface="Calibri"/>
                      </a:endParaRPr>
                    </a:p>
                  </a:txBody>
                  <a:tcPr marL="0" marR="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03301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734300" y="4524375"/>
            <a:ext cx="4186357" cy="1446550"/>
          </a:xfrm>
          <a:prstGeom prst="rect">
            <a:avLst/>
          </a:prstGeom>
          <a:noFill/>
        </p:spPr>
        <p:txBody>
          <a:bodyPr wrap="square" rtlCol="0">
            <a:spAutoFit/>
          </a:bodyPr>
          <a:lstStyle/>
          <a:p>
            <a:r>
              <a:rPr lang="pt-BR" sz="800" dirty="0"/>
              <a:t>Notas: </a:t>
            </a:r>
          </a:p>
          <a:p>
            <a:r>
              <a:rPr lang="pt-BR" sz="800" dirty="0"/>
              <a:t>1. ASD: a ser definido.</a:t>
            </a:r>
          </a:p>
          <a:p>
            <a:r>
              <a:rPr lang="pt-BR" sz="800" dirty="0"/>
              <a:t>2. Recursos do Governo Municipal referem-se a benefícios urbanísticos concedidos ao privado por meio da Lei Complementar nº 108  de 25 de novembro de 2010.</a:t>
            </a:r>
          </a:p>
          <a:p>
            <a:r>
              <a:rPr lang="pt-BR" sz="800" dirty="0"/>
              <a:t>3. Vide letra g. do item III da Metodologia.</a:t>
            </a:r>
          </a:p>
          <a:p>
            <a:r>
              <a:rPr lang="pt-BR" sz="800" dirty="0"/>
              <a:t>4. O item MN.01 - Estádio Olímpico João Havelange - reurbanização do entorno, no valor de R$ 28 milhões, foi transferido para o Plano de Políticas Públicas por fazer parte do legado da região.</a:t>
            </a:r>
          </a:p>
          <a:p>
            <a:r>
              <a:rPr lang="pt-BR" sz="800" dirty="0"/>
              <a:t>5. O item MN.02 foi excluído em função da substituição da instalação permanente por overlay.</a:t>
            </a:r>
          </a:p>
          <a:p>
            <a:r>
              <a:rPr lang="pt-BR" sz="800" dirty="0"/>
              <a:t>6. O item MN.03 foi excluído em função da não utilização da instalação.</a:t>
            </a:r>
          </a:p>
          <a:p>
            <a:r>
              <a:rPr lang="pt-BR" sz="800" dirty="0"/>
              <a:t>7. Valor anterior ref. ao edital de licitação. Novo valor corresponde ao escopo em execução.</a:t>
            </a:r>
          </a:p>
          <a:p>
            <a:r>
              <a:rPr lang="pt-BR" sz="800" dirty="0"/>
              <a:t>8. Os itens MN.07 e MN.08 foram transferidos para </a:t>
            </a:r>
            <a:r>
              <a:rPr lang="pt-BR" sz="800" dirty="0" err="1"/>
              <a:t>Multirregião</a:t>
            </a:r>
            <a:r>
              <a:rPr lang="pt-BR" sz="800" dirty="0"/>
              <a:t> (MR.01).</a:t>
            </a:r>
            <a:endParaRPr lang="pt-BR" sz="800" dirty="0"/>
          </a:p>
        </p:txBody>
      </p:sp>
      <p:graphicFrame>
        <p:nvGraphicFramePr>
          <p:cNvPr id="3" name="Tabela 2"/>
          <p:cNvGraphicFramePr>
            <a:graphicFrameLocks noGrp="1"/>
          </p:cNvGraphicFramePr>
          <p:nvPr>
            <p:extLst>
              <p:ext uri="{D42A27DB-BD31-4B8C-83A1-F6EECF244321}">
                <p14:modId xmlns:p14="http://schemas.microsoft.com/office/powerpoint/2010/main" val="1530109790"/>
              </p:ext>
            </p:extLst>
          </p:nvPr>
        </p:nvGraphicFramePr>
        <p:xfrm>
          <a:off x="3435" y="723422"/>
          <a:ext cx="12188566" cy="3292142"/>
        </p:xfrm>
        <a:graphic>
          <a:graphicData uri="http://schemas.openxmlformats.org/drawingml/2006/table">
            <a:tbl>
              <a:tblPr>
                <a:tableStyleId>{5C22544A-7EE6-4342-B048-85BDC9FD1C3A}</a:tableStyleId>
              </a:tblPr>
              <a:tblGrid>
                <a:gridCol w="1223184"/>
                <a:gridCol w="1904250"/>
                <a:gridCol w="1906527"/>
                <a:gridCol w="701566"/>
                <a:gridCol w="792679"/>
                <a:gridCol w="792679"/>
                <a:gridCol w="765344"/>
                <a:gridCol w="765344"/>
                <a:gridCol w="710678"/>
                <a:gridCol w="719788"/>
                <a:gridCol w="719788"/>
                <a:gridCol w="592231"/>
                <a:gridCol w="594508"/>
              </a:tblGrid>
              <a:tr h="257395">
                <a:tc>
                  <a:txBody>
                    <a:bodyPr/>
                    <a:lstStyle/>
                    <a:p>
                      <a:pPr algn="ctr" fontAlgn="ctr"/>
                      <a:r>
                        <a:rPr lang="pt-BR" sz="1100" u="none" strike="noStrike" dirty="0">
                          <a:effectLst/>
                        </a:rPr>
                        <a:t>A P O</a:t>
                      </a:r>
                      <a:endParaRPr lang="pt-BR" sz="1100" b="1" i="1" u="none" strike="noStrike" dirty="0">
                        <a:solidFill>
                          <a:srgbClr val="000000"/>
                        </a:solidFill>
                        <a:effectLst/>
                        <a:latin typeface="Calibri"/>
                      </a:endParaRPr>
                    </a:p>
                  </a:txBody>
                  <a:tcPr marL="0" marR="0" marT="0" marB="0" anchor="ctr">
                    <a:solidFill>
                      <a:schemeClr val="accent2">
                        <a:lumMod val="20000"/>
                        <a:lumOff val="80000"/>
                      </a:schemeClr>
                    </a:solidFill>
                  </a:tcPr>
                </a:tc>
                <a:tc gridSpan="11">
                  <a:txBody>
                    <a:bodyPr/>
                    <a:lstStyle/>
                    <a:p>
                      <a:pPr algn="ctr" fontAlgn="ctr"/>
                      <a:r>
                        <a:rPr lang="pt-BR" sz="1200" u="none" strike="noStrike" dirty="0">
                          <a:effectLst/>
                        </a:rPr>
                        <a:t>MATRIZ DE RESPONSABILIDADES</a:t>
                      </a:r>
                      <a:endParaRPr lang="pt-BR" sz="1200" b="1" i="0" u="none" strike="noStrike" dirty="0">
                        <a:solidFill>
                          <a:srgbClr val="000000"/>
                        </a:solidFill>
                        <a:effectLst/>
                        <a:latin typeface="Calibri"/>
                      </a:endParaRPr>
                    </a:p>
                  </a:txBody>
                  <a:tcPr marL="0" marR="0" marT="0" marB="0" anchor="ctr">
                    <a:solidFill>
                      <a:schemeClr val="accent2">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1000" u="none" strike="noStrike" dirty="0">
                          <a:effectLst/>
                        </a:rPr>
                        <a:t>VERSÃO 5.0</a:t>
                      </a:r>
                      <a:endParaRPr lang="pt-BR" sz="1000" b="0" i="0" u="none" strike="noStrike" dirty="0">
                        <a:solidFill>
                          <a:srgbClr val="000000"/>
                        </a:solidFill>
                        <a:effectLst/>
                        <a:latin typeface="Calibri"/>
                      </a:endParaRPr>
                    </a:p>
                  </a:txBody>
                  <a:tcPr marL="0" marR="0" marT="0" marB="0" anchor="ctr">
                    <a:solidFill>
                      <a:schemeClr val="accent2">
                        <a:lumMod val="20000"/>
                        <a:lumOff val="80000"/>
                      </a:schemeClr>
                    </a:solidFill>
                  </a:tcPr>
                </a:tc>
              </a:tr>
              <a:tr h="257395">
                <a:tc>
                  <a:txBody>
                    <a:bodyPr/>
                    <a:lstStyle/>
                    <a:p>
                      <a:pPr algn="ctr" fontAlgn="ctr"/>
                      <a:r>
                        <a:rPr lang="pt-BR" sz="800" u="none" strike="noStrike" dirty="0">
                          <a:effectLst/>
                        </a:rPr>
                        <a:t>Autoridade Pública Olímpica</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c gridSpan="11">
                  <a:txBody>
                    <a:bodyPr/>
                    <a:lstStyle/>
                    <a:p>
                      <a:pPr algn="ctr" fontAlgn="ctr"/>
                      <a:r>
                        <a:rPr lang="pt-BR" sz="1300" u="none" strike="noStrike" dirty="0">
                          <a:effectLst/>
                        </a:rPr>
                        <a:t>JOGOS OLÍMPICOS E PARAOLÍMPICOS RIO 2016</a:t>
                      </a:r>
                      <a:endParaRPr lang="pt-BR" sz="1300" b="0" i="1" u="none" strike="noStrike" dirty="0">
                        <a:solidFill>
                          <a:srgbClr val="000000"/>
                        </a:solidFill>
                        <a:effectLst/>
                        <a:latin typeface="Calibri"/>
                      </a:endParaRPr>
                    </a:p>
                  </a:txBody>
                  <a:tcPr marL="0" marR="0" marT="0" marB="0" anchor="ctr">
                    <a:solidFill>
                      <a:schemeClr val="accent2">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1000" u="none" strike="noStrike">
                          <a:effectLst/>
                        </a:rPr>
                        <a:t>29/jan/16</a:t>
                      </a:r>
                      <a:endParaRPr lang="pt-BR" sz="1000" b="0" i="1" u="none" strike="noStrike">
                        <a:solidFill>
                          <a:srgbClr val="000000"/>
                        </a:solidFill>
                        <a:effectLst/>
                        <a:latin typeface="Calibri"/>
                      </a:endParaRPr>
                    </a:p>
                  </a:txBody>
                  <a:tcPr marL="0" marR="0" marT="0" marB="0" anchor="ctr">
                    <a:solidFill>
                      <a:schemeClr val="accent2">
                        <a:lumMod val="20000"/>
                        <a:lumOff val="80000"/>
                      </a:schemeClr>
                    </a:solidFill>
                  </a:tcPr>
                </a:tc>
              </a:tr>
              <a:tr h="249595">
                <a:tc gridSpan="12">
                  <a:txBody>
                    <a:bodyPr/>
                    <a:lstStyle/>
                    <a:p>
                      <a:pPr algn="l" fontAlgn="b"/>
                      <a:r>
                        <a:rPr lang="pt-BR" sz="1100" u="none" strike="noStrike" dirty="0">
                          <a:solidFill>
                            <a:schemeClr val="tx1"/>
                          </a:solidFill>
                          <a:effectLst/>
                        </a:rPr>
                        <a:t> Tema: REGIÃO MARACANÃ</a:t>
                      </a:r>
                      <a:endParaRPr lang="pt-BR" sz="1100" b="1" i="0" u="none" strike="noStrike" dirty="0">
                        <a:solidFill>
                          <a:schemeClr val="tx1"/>
                        </a:solidFill>
                        <a:effectLst/>
                        <a:latin typeface="Calibri"/>
                      </a:endParaRPr>
                    </a:p>
                  </a:txBody>
                  <a:tcPr marL="0" marR="0" marT="0" marB="0" anchor="b">
                    <a:solidFill>
                      <a:schemeClr val="accent2">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1400" u="none" strike="noStrike">
                          <a:solidFill>
                            <a:schemeClr val="tx1"/>
                          </a:solidFill>
                          <a:effectLst/>
                        </a:rPr>
                        <a:t>MN</a:t>
                      </a:r>
                      <a:endParaRPr lang="pt-BR" sz="1400" b="1" i="0" u="none" strike="noStrike">
                        <a:solidFill>
                          <a:schemeClr val="tx1"/>
                        </a:solidFill>
                        <a:effectLst/>
                        <a:latin typeface="Calibri"/>
                      </a:endParaRPr>
                    </a:p>
                  </a:txBody>
                  <a:tcPr marL="0" marR="0" marT="0" marB="0" anchor="ctr">
                    <a:solidFill>
                      <a:schemeClr val="accent2">
                        <a:lumMod val="40000"/>
                        <a:lumOff val="60000"/>
                      </a:schemeClr>
                    </a:solidFill>
                  </a:tcPr>
                </a:tc>
              </a:tr>
              <a:tr h="249595">
                <a:tc gridSpan="12">
                  <a:txBody>
                    <a:bodyPr/>
                    <a:lstStyle/>
                    <a:p>
                      <a:pPr algn="l" fontAlgn="b"/>
                      <a:r>
                        <a:rPr lang="pt-BR" sz="1100" u="none" strike="noStrike" dirty="0">
                          <a:solidFill>
                            <a:schemeClr val="tx1"/>
                          </a:solidFill>
                          <a:effectLst/>
                        </a:rPr>
                        <a:t> Valor Total (R$ MM): 98,5</a:t>
                      </a:r>
                      <a:endParaRPr lang="pt-BR" sz="1100" b="1" i="0" u="none" strike="noStrike" dirty="0">
                        <a:solidFill>
                          <a:schemeClr val="tx1"/>
                        </a:solidFill>
                        <a:effectLst/>
                        <a:latin typeface="Calibri"/>
                      </a:endParaRPr>
                    </a:p>
                  </a:txBody>
                  <a:tcPr marL="0" marR="0" marT="0" marB="0" anchor="b">
                    <a:solidFill>
                      <a:schemeClr val="accent2">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296394">
                <a:tc rowSpan="2">
                  <a:txBody>
                    <a:bodyPr/>
                    <a:lstStyle/>
                    <a:p>
                      <a:pPr algn="ctr" fontAlgn="ctr"/>
                      <a:r>
                        <a:rPr lang="pt-BR" sz="800" u="none" strike="noStrike">
                          <a:effectLst/>
                        </a:rPr>
                        <a:t>OBRIGAÇÕES</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rowSpan="2">
                  <a:txBody>
                    <a:bodyPr/>
                    <a:lstStyle/>
                    <a:p>
                      <a:pPr algn="ctr" fontAlgn="ctr"/>
                      <a:r>
                        <a:rPr lang="pt-BR" sz="800" u="none" strike="noStrike" dirty="0">
                          <a:effectLst/>
                        </a:rPr>
                        <a:t>REFERÊNCIA</a:t>
                      </a:r>
                      <a:endParaRPr lang="pt-BR" sz="800" b="1" i="0" u="none" strike="noStrike" dirty="0">
                        <a:solidFill>
                          <a:srgbClr val="000000"/>
                        </a:solidFill>
                        <a:effectLst/>
                        <a:latin typeface="Calibri"/>
                      </a:endParaRPr>
                    </a:p>
                  </a:txBody>
                  <a:tcPr marL="0" marR="0" marT="0" marB="0" anchor="ctr">
                    <a:solidFill>
                      <a:schemeClr val="accent2">
                        <a:lumMod val="20000"/>
                        <a:lumOff val="80000"/>
                      </a:schemeClr>
                    </a:solidFill>
                  </a:tcPr>
                </a:tc>
                <a:tc rowSpan="2">
                  <a:txBody>
                    <a:bodyPr/>
                    <a:lstStyle/>
                    <a:p>
                      <a:pPr algn="ctr" fontAlgn="ctr"/>
                      <a:r>
                        <a:rPr lang="pt-BR" sz="800" u="none" strike="noStrike">
                          <a:effectLst/>
                        </a:rPr>
                        <a:t>PROJETOS/AÇÕES</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gridSpan="2">
                  <a:txBody>
                    <a:bodyPr/>
                    <a:lstStyle/>
                    <a:p>
                      <a:pPr algn="ctr" fontAlgn="ctr"/>
                      <a:r>
                        <a:rPr lang="pt-BR" sz="800" u="none" strike="noStrike">
                          <a:effectLst/>
                        </a:rPr>
                        <a:t>RESPONSABILIDADES</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hMerge="1">
                  <a:txBody>
                    <a:bodyPr/>
                    <a:lstStyle/>
                    <a:p>
                      <a:endParaRPr lang="pt-BR"/>
                    </a:p>
                  </a:txBody>
                  <a:tcPr/>
                </a:tc>
                <a:tc rowSpan="2">
                  <a:txBody>
                    <a:bodyPr/>
                    <a:lstStyle/>
                    <a:p>
                      <a:pPr algn="ctr" fontAlgn="ctr"/>
                      <a:r>
                        <a:rPr lang="pt-BR" sz="800" u="none" strike="noStrike">
                          <a:effectLst/>
                        </a:rPr>
                        <a:t>NÍVEL DE</a:t>
                      </a:r>
                      <a:br>
                        <a:rPr lang="pt-BR" sz="800" u="none" strike="noStrike">
                          <a:effectLst/>
                        </a:rPr>
                      </a:br>
                      <a:r>
                        <a:rPr lang="pt-BR" sz="800" u="none" strike="noStrike">
                          <a:effectLst/>
                        </a:rPr>
                        <a:t>MATURIDADE</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gridSpan="2">
                  <a:txBody>
                    <a:bodyPr/>
                    <a:lstStyle/>
                    <a:p>
                      <a:pPr algn="ctr" fontAlgn="ctr"/>
                      <a:r>
                        <a:rPr lang="pt-BR" sz="800" u="none" strike="noStrike">
                          <a:effectLst/>
                        </a:rPr>
                        <a:t>PRAZOS</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hMerge="1">
                  <a:txBody>
                    <a:bodyPr/>
                    <a:lstStyle/>
                    <a:p>
                      <a:endParaRPr lang="pt-BR"/>
                    </a:p>
                  </a:txBody>
                  <a:tcPr/>
                </a:tc>
                <a:tc gridSpan="4">
                  <a:txBody>
                    <a:bodyPr/>
                    <a:lstStyle/>
                    <a:p>
                      <a:pPr algn="ctr" fontAlgn="ctr"/>
                      <a:r>
                        <a:rPr lang="pt-BR" sz="800" u="none" strike="noStrike" dirty="0">
                          <a:effectLst/>
                        </a:rPr>
                        <a:t>FONTE DE RECURSOS (R$ MM)</a:t>
                      </a:r>
                      <a:endParaRPr lang="pt-BR" sz="800" b="1" i="0" u="none" strike="noStrike" dirty="0">
                        <a:solidFill>
                          <a:srgbClr val="000000"/>
                        </a:solidFill>
                        <a:effectLst/>
                        <a:latin typeface="Calibri"/>
                      </a:endParaRPr>
                    </a:p>
                  </a:txBody>
                  <a:tcPr marL="0" marR="0" marT="0" marB="0" anchor="ctr">
                    <a:solidFill>
                      <a:schemeClr val="accent2">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800" u="none" strike="noStrike">
                          <a:effectLst/>
                        </a:rPr>
                        <a:t>VALOR </a:t>
                      </a:r>
                      <a:br>
                        <a:rPr lang="pt-BR" sz="800" u="none" strike="noStrike">
                          <a:effectLst/>
                        </a:rPr>
                      </a:br>
                      <a:r>
                        <a:rPr lang="pt-BR" sz="800" u="none" strike="noStrike">
                          <a:effectLst/>
                        </a:rPr>
                        <a:t>TOTAL</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r>
              <a:tr h="49919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800" u="none" strike="noStrike">
                          <a:effectLst/>
                        </a:rPr>
                        <a:t>RECURSOS</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EXECUÇÃO</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vMerge="1">
                  <a:txBody>
                    <a:bodyPr/>
                    <a:lstStyle/>
                    <a:p>
                      <a:endParaRPr lang="pt-BR"/>
                    </a:p>
                  </a:txBody>
                  <a:tcPr/>
                </a:tc>
                <a:tc>
                  <a:txBody>
                    <a:bodyPr/>
                    <a:lstStyle/>
                    <a:p>
                      <a:pPr algn="ctr" fontAlgn="ctr"/>
                      <a:r>
                        <a:rPr lang="pt-BR" sz="800" u="none" strike="noStrike">
                          <a:effectLst/>
                        </a:rPr>
                        <a:t>INÍCIO</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CONCLUSÃO</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GOVERNO MUNICIPAL</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GOVERNO ESTADUAL</a:t>
                      </a:r>
                      <a:endParaRPr lang="pt-BR" sz="800" b="1"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GOVERNO FEDERAL</a:t>
                      </a:r>
                      <a:endParaRPr lang="pt-BR" sz="800" b="1" i="0" u="none" strike="noStrike" dirty="0">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PRIVADO</a:t>
                      </a:r>
                      <a:endParaRPr lang="pt-BR" sz="800" b="1" i="0" u="none" strike="noStrike" dirty="0">
                        <a:solidFill>
                          <a:srgbClr val="000000"/>
                        </a:solidFill>
                        <a:effectLst/>
                        <a:latin typeface="Calibri"/>
                      </a:endParaRPr>
                    </a:p>
                  </a:txBody>
                  <a:tcPr marL="0" marR="0" marT="0" marB="0" anchor="ctr">
                    <a:solidFill>
                      <a:schemeClr val="accent2">
                        <a:lumMod val="20000"/>
                        <a:lumOff val="80000"/>
                      </a:schemeClr>
                    </a:solidFill>
                  </a:tcPr>
                </a:tc>
                <a:tc vMerge="1">
                  <a:txBody>
                    <a:bodyPr/>
                    <a:lstStyle/>
                    <a:p>
                      <a:endParaRPr lang="pt-BR"/>
                    </a:p>
                  </a:txBody>
                  <a:tcPr/>
                </a:tc>
              </a:tr>
              <a:tr h="397792">
                <a:tc rowSpan="3">
                  <a:txBody>
                    <a:bodyPr/>
                    <a:lstStyle/>
                    <a:p>
                      <a:pPr algn="ctr" fontAlgn="ctr"/>
                      <a:r>
                        <a:rPr lang="pt-BR" sz="800" u="none" strike="noStrike">
                          <a:effectLst/>
                        </a:rPr>
                        <a:t>INSTALAÇÕES ESPORTIVAS</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MN.04</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just" fontAlgn="ctr"/>
                      <a:r>
                        <a:rPr lang="pt-BR" sz="800" u="none" strike="noStrike" dirty="0">
                          <a:effectLst/>
                        </a:rPr>
                        <a:t>Adequação do Estádio Olímpico João Havelange</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4</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mai/15</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2º trim/16</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33,5</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33,5</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r>
              <a:tr h="397792">
                <a:tc vMerge="1">
                  <a:txBody>
                    <a:bodyPr/>
                    <a:lstStyle/>
                    <a:p>
                      <a:endParaRPr lang="pt-BR"/>
                    </a:p>
                  </a:txBody>
                  <a:tcPr/>
                </a:tc>
                <a:tc>
                  <a:txBody>
                    <a:bodyPr/>
                    <a:lstStyle/>
                    <a:p>
                      <a:pPr algn="ctr" fontAlgn="ctr"/>
                      <a:r>
                        <a:rPr lang="pt-BR" sz="800" u="none" strike="noStrike">
                          <a:effectLst/>
                        </a:rPr>
                        <a:t>MN.05 ²</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just" fontAlgn="ctr"/>
                      <a:r>
                        <a:rPr lang="pt-BR" sz="800" u="none" strike="noStrike">
                          <a:effectLst/>
                        </a:rPr>
                        <a:t>Sambódromo - construção das novas arquibancadas</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GOVERNO MUNICIPAL/ PRIVADO</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PRIVADO</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5</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abr/11</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Concluído</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60,0</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60,0</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r>
              <a:tr h="639588">
                <a:tc vMerge="1">
                  <a:txBody>
                    <a:bodyPr/>
                    <a:lstStyle/>
                    <a:p>
                      <a:endParaRPr lang="pt-BR"/>
                    </a:p>
                  </a:txBody>
                  <a:tcPr/>
                </a:tc>
                <a:tc>
                  <a:txBody>
                    <a:bodyPr/>
                    <a:lstStyle/>
                    <a:p>
                      <a:pPr algn="ctr" fontAlgn="ctr"/>
                      <a:r>
                        <a:rPr lang="pt-BR" sz="800" u="none" strike="noStrike">
                          <a:effectLst/>
                        </a:rPr>
                        <a:t>MN.06</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just" fontAlgn="ctr"/>
                      <a:r>
                        <a:rPr lang="pt-BR" sz="800" u="none" strike="noStrike">
                          <a:effectLst/>
                        </a:rPr>
                        <a:t>Sambódromo - reforma e reparo das fundações</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GOVERNO MUNICIPAL</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5</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ago/11</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Concluído</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5,0</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a:effectLst/>
                        </a:rPr>
                        <a:t>-</a:t>
                      </a:r>
                      <a:endParaRPr lang="pt-BR" sz="800" b="0" i="0" u="none" strike="noStrike">
                        <a:solidFill>
                          <a:srgbClr val="000000"/>
                        </a:solidFill>
                        <a:effectLst/>
                        <a:latin typeface="Calibri"/>
                      </a:endParaRPr>
                    </a:p>
                  </a:txBody>
                  <a:tcPr marL="0" marR="0" marT="0" marB="0" anchor="ctr">
                    <a:solidFill>
                      <a:schemeClr val="accent2">
                        <a:lumMod val="20000"/>
                        <a:lumOff val="80000"/>
                      </a:schemeClr>
                    </a:solidFill>
                  </a:tcPr>
                </a:tc>
                <a:tc>
                  <a:txBody>
                    <a:bodyPr/>
                    <a:lstStyle/>
                    <a:p>
                      <a:pPr algn="ctr" fontAlgn="ctr"/>
                      <a:r>
                        <a:rPr lang="pt-BR" sz="800" u="none" strike="noStrike" dirty="0">
                          <a:effectLst/>
                        </a:rPr>
                        <a:t>5,0</a:t>
                      </a:r>
                      <a:endParaRPr lang="pt-BR" sz="800" b="0" i="0" u="none" strike="noStrike" dirty="0">
                        <a:solidFill>
                          <a:srgbClr val="000000"/>
                        </a:solidFill>
                        <a:effectLst/>
                        <a:latin typeface="Calibri"/>
                      </a:endParaRPr>
                    </a:p>
                  </a:txBody>
                  <a:tcPr marL="0" marR="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259787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41508</TotalTime>
  <Words>1949</Words>
  <Application>Microsoft Office PowerPoint</Application>
  <PresentationFormat>Personalizar</PresentationFormat>
  <Paragraphs>750</Paragraphs>
  <Slides>11</Slides>
  <Notes>2</Notes>
  <HiddenSlides>0</HiddenSlides>
  <MMClips>0</MMClips>
  <ScaleCrop>false</ScaleCrop>
  <HeadingPairs>
    <vt:vector size="4" baseType="variant">
      <vt:variant>
        <vt:lpstr>Tema</vt:lpstr>
      </vt:variant>
      <vt:variant>
        <vt:i4>2</vt:i4>
      </vt:variant>
      <vt:variant>
        <vt:lpstr>Títulos de slides</vt:lpstr>
      </vt:variant>
      <vt:variant>
        <vt:i4>11</vt:i4>
      </vt:variant>
    </vt:vector>
  </HeadingPairs>
  <TitlesOfParts>
    <vt:vector size="13" baseType="lpstr">
      <vt:lpstr>11_Tema do Office</vt:lpstr>
      <vt:lpstr>2_Tema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DB2</dc:creator>
  <cp:lastModifiedBy>luciana.costa</cp:lastModifiedBy>
  <cp:revision>1477</cp:revision>
  <cp:lastPrinted>2015-03-03T18:14:32Z</cp:lastPrinted>
  <dcterms:created xsi:type="dcterms:W3CDTF">2013-12-12T11:53:42Z</dcterms:created>
  <dcterms:modified xsi:type="dcterms:W3CDTF">2016-01-28T17:38:06Z</dcterms:modified>
</cp:coreProperties>
</file>